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322" r:id="rId2"/>
    <p:sldId id="351" r:id="rId3"/>
    <p:sldId id="344" r:id="rId4"/>
    <p:sldId id="336" r:id="rId5"/>
    <p:sldId id="345" r:id="rId6"/>
    <p:sldId id="346" r:id="rId7"/>
    <p:sldId id="347" r:id="rId8"/>
    <p:sldId id="348" r:id="rId9"/>
    <p:sldId id="349" r:id="rId10"/>
    <p:sldId id="446" r:id="rId11"/>
    <p:sldId id="350" r:id="rId12"/>
    <p:sldId id="447" r:id="rId13"/>
    <p:sldId id="450" r:id="rId14"/>
    <p:sldId id="394" r:id="rId15"/>
    <p:sldId id="468" r:id="rId16"/>
    <p:sldId id="393" r:id="rId17"/>
    <p:sldId id="400" r:id="rId18"/>
    <p:sldId id="459" r:id="rId19"/>
    <p:sldId id="401" r:id="rId20"/>
    <p:sldId id="487" r:id="rId21"/>
    <p:sldId id="488" r:id="rId22"/>
    <p:sldId id="469" r:id="rId23"/>
    <p:sldId id="453" r:id="rId24"/>
    <p:sldId id="455" r:id="rId25"/>
    <p:sldId id="460" r:id="rId26"/>
    <p:sldId id="485" r:id="rId27"/>
    <p:sldId id="402" r:id="rId28"/>
    <p:sldId id="406" r:id="rId29"/>
    <p:sldId id="489" r:id="rId30"/>
    <p:sldId id="470" r:id="rId31"/>
    <p:sldId id="476" r:id="rId32"/>
    <p:sldId id="478" r:id="rId33"/>
    <p:sldId id="424" r:id="rId34"/>
    <p:sldId id="408" r:id="rId35"/>
    <p:sldId id="461" r:id="rId36"/>
    <p:sldId id="409" r:id="rId37"/>
    <p:sldId id="457" r:id="rId38"/>
    <p:sldId id="413" r:id="rId39"/>
    <p:sldId id="479" r:id="rId40"/>
    <p:sldId id="480" r:id="rId41"/>
    <p:sldId id="481" r:id="rId42"/>
    <p:sldId id="482" r:id="rId43"/>
    <p:sldId id="458" r:id="rId44"/>
    <p:sldId id="444" r:id="rId45"/>
    <p:sldId id="569" r:id="rId46"/>
    <p:sldId id="570" r:id="rId47"/>
    <p:sldId id="297" r:id="rId48"/>
  </p:sldIdLst>
  <p:sldSz cx="12190413" cy="6859588"/>
  <p:notesSz cx="6858000" cy="9144000"/>
  <p:embeddedFontLst>
    <p:embeddedFont>
      <p:font typeface="굴림체" panose="020B0609000101010101" pitchFamily="49" charset="-127"/>
      <p:regular r:id="rId51"/>
    </p:embeddedFont>
    <p:embeddedFont>
      <p:font typeface="맑은 고딕" panose="020B0503020000020004" pitchFamily="34" charset="-127"/>
      <p:regular r:id="rId52"/>
      <p:bold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libri Light" panose="020F0302020204030204" pitchFamily="34" charset="0"/>
      <p:regular r:id="rId58"/>
      <p:italic r:id="rId59"/>
    </p:embeddedFont>
    <p:embeddedFont>
      <p:font typeface="Cambria Math" panose="02040503050406030204" pitchFamily="18" charset="0"/>
      <p:regular r:id="rId60"/>
    </p:embeddedFont>
    <p:embeddedFont>
      <p:font typeface="Noto Sans" panose="020B0502040504020204" pitchFamily="34" charset="0"/>
      <p:regular r:id="rId61"/>
      <p:bold r:id="rId62"/>
      <p:italic r:id="rId63"/>
      <p:boldItalic r:id="rId64"/>
    </p:embeddedFont>
    <p:embeddedFont>
      <p:font typeface="Trebuchet MS" panose="020B0603020202020204" pitchFamily="34" charset="0"/>
      <p:regular r:id="rId65"/>
      <p:bold r:id="rId66"/>
      <p:italic r:id="rId67"/>
      <p:boldItalic r:id="rId68"/>
    </p:embeddedFont>
    <p:embeddedFont>
      <p:font typeface="verdana" panose="020B0604030504040204" pitchFamily="34" charset="0"/>
      <p:regular r:id="rId69"/>
      <p:bold r:id="rId70"/>
      <p:italic r:id="rId71"/>
      <p:boldItalic r:id="rId72"/>
    </p:embeddedFont>
    <p:embeddedFont>
      <p:font typeface="Wingdings 3" panose="05040102010807070707" pitchFamily="18" charset="2"/>
      <p:regular r:id="rId73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7FE"/>
    <a:srgbClr val="010E54"/>
    <a:srgbClr val="03ECFF"/>
    <a:srgbClr val="17293D"/>
    <a:srgbClr val="1C89DB"/>
    <a:srgbClr val="CE9552"/>
    <a:srgbClr val="FF6100"/>
    <a:srgbClr val="BDDAEA"/>
    <a:srgbClr val="140D3B"/>
    <a:srgbClr val="F4A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35" autoAdjust="0"/>
    <p:restoredTop sz="82881" autoAdjust="0"/>
  </p:normalViewPr>
  <p:slideViewPr>
    <p:cSldViewPr>
      <p:cViewPr varScale="1">
        <p:scale>
          <a:sx n="90" d="100"/>
          <a:sy n="90" d="100"/>
        </p:scale>
        <p:origin x="1602" y="90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gorithm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Queue_(data_structure)" TargetMode="External"/><Relationship Id="rId5" Type="http://schemas.openxmlformats.org/officeDocument/2006/relationships/hyperlink" Target="https://en.wikipedia.org/wiki/Tree_(data_structure)#Terminology" TargetMode="External"/><Relationship Id="rId4" Type="http://schemas.openxmlformats.org/officeDocument/2006/relationships/hyperlink" Target="https://en.wikipedia.org/wiki/Tree_(data_structure)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626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916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831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63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Breadth-first search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BFS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 an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Algorithm"/>
              </a:rPr>
              <a:t>algorithm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 searching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Tree (data structure)"/>
              </a:rPr>
              <a:t>tree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data structure for a node that satisfies a given property. It starts at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Tree (data structure)"/>
              </a:rPr>
              <a:t>tree root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explores all nodes at the present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Tree (data structure)"/>
              </a:rPr>
              <a:t>depth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prior to moving on to the nodes at the next depth level. Extra memory, usually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Queue (data structure)"/>
              </a:rPr>
              <a:t>queue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is needed to keep track of the child nodes that were encountered but not yet explored.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259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76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22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5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baseline="0" dirty="0">
                <a:latin typeface="Times-Roman"/>
              </a:rPr>
              <a:t>Intelligent agents are supposed to maximize their performance measure</a:t>
            </a:r>
            <a:r>
              <a:rPr lang="tr-TR" sz="1400" b="0" i="0" u="none" strike="noStrike" baseline="0" dirty="0">
                <a:latin typeface="Times-Roman"/>
              </a:rPr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168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365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baseline="0" dirty="0">
                <a:latin typeface="Times-Roman"/>
              </a:rPr>
              <a:t>Intelligent agents are supposed to maximize their performance measure</a:t>
            </a:r>
            <a:r>
              <a:rPr lang="tr-TR" sz="1400" b="0" i="0" u="none" strike="noStrike" baseline="0" dirty="0">
                <a:latin typeface="Times-Roman"/>
              </a:rPr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005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811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  <a:p>
            <a:r>
              <a:rPr lang="tr-TR" dirty="0" err="1"/>
              <a:t>Search</a:t>
            </a:r>
            <a:r>
              <a:rPr lang="tr-TR" dirty="0"/>
              <a:t> </a:t>
            </a:r>
            <a:r>
              <a:rPr lang="tr-TR" dirty="0" err="1"/>
              <a:t>Problems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models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solving</a:t>
            </a:r>
            <a:r>
              <a:rPr lang="tr-TR" dirty="0"/>
              <a:t> </a:t>
            </a:r>
            <a:r>
              <a:rPr lang="tr-TR" dirty="0" err="1"/>
              <a:t>problems</a:t>
            </a:r>
            <a:r>
              <a:rPr lang="tr-TR" dirty="0"/>
              <a:t>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967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  <a:p>
            <a:r>
              <a:rPr lang="tr-TR" dirty="0" err="1"/>
              <a:t>Search</a:t>
            </a:r>
            <a:r>
              <a:rPr lang="tr-TR" dirty="0"/>
              <a:t> </a:t>
            </a:r>
            <a:r>
              <a:rPr lang="tr-TR" dirty="0" err="1"/>
              <a:t>Problems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models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solving</a:t>
            </a:r>
            <a:r>
              <a:rPr lang="tr-TR" dirty="0"/>
              <a:t> </a:t>
            </a:r>
            <a:r>
              <a:rPr lang="tr-TR" dirty="0" err="1"/>
              <a:t>problems</a:t>
            </a:r>
            <a:r>
              <a:rPr lang="tr-TR" dirty="0"/>
              <a:t>.</a:t>
            </a: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126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089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771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2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66E1F538-CD17-4FEB-9F3C-904332F06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735166" y="5540319"/>
            <a:ext cx="4968552" cy="8418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3ECF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735166" y="3501802"/>
            <a:ext cx="6264696" cy="219005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B7BB045-7E42-4329-98F9-9E7A1CE66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8515" cy="685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17293D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522697" y="1557586"/>
            <a:ext cx="9145016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26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0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8" r:id="rId7"/>
    <p:sldLayoutId id="2147483659" r:id="rId8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gorithm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Queue_(data_structure)" TargetMode="External"/><Relationship Id="rId5" Type="http://schemas.openxmlformats.org/officeDocument/2006/relationships/hyperlink" Target="https://en.wikipedia.org/wiki/Tree_(data_structure)#Terminology" TargetMode="External"/><Relationship Id="rId4" Type="http://schemas.openxmlformats.org/officeDocument/2006/relationships/hyperlink" Target="https://en.wikipedia.org/wiki/Tree_(data_structure)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463358" y="6238106"/>
            <a:ext cx="4608512" cy="504056"/>
          </a:xfrm>
        </p:spPr>
        <p:txBody>
          <a:bodyPr/>
          <a:lstStyle/>
          <a:p>
            <a:pPr algn="r"/>
            <a:r>
              <a:rPr lang="tr-TR" altLang="ko-KR" sz="2000" b="1" dirty="0">
                <a:latin typeface="+mn-lt"/>
              </a:rPr>
              <a:t>Asst.Prof.Dr. Murat ŞİMŞEK</a:t>
            </a:r>
            <a:endParaRPr lang="en-US" altLang="ko-KR" sz="2000" b="1" dirty="0">
              <a:latin typeface="+mn-lt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0"/>
            <a:ext cx="12071870" cy="3573810"/>
          </a:xfrm>
        </p:spPr>
        <p:txBody>
          <a:bodyPr/>
          <a:lstStyle/>
          <a:p>
            <a:pPr algn="r"/>
            <a:r>
              <a:rPr lang="tr-T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CENG401</a:t>
            </a:r>
            <a:br>
              <a:rPr lang="tr-TR" dirty="0"/>
            </a:br>
            <a:r>
              <a:rPr lang="tr-TR" dirty="0"/>
              <a:t>MACHINE LEARNING </a:t>
            </a:r>
            <a:br>
              <a:rPr lang="tr-TR" dirty="0"/>
            </a:br>
            <a:r>
              <a:rPr lang="tr-TR" dirty="0"/>
              <a:t>AND </a:t>
            </a:r>
            <a:br>
              <a:rPr lang="tr-TR" dirty="0"/>
            </a:br>
            <a:r>
              <a:rPr lang="tr-TR" dirty="0"/>
              <a:t>ARTIFICIAL </a:t>
            </a:r>
            <a:br>
              <a:rPr lang="tr-TR" dirty="0"/>
            </a:br>
            <a:r>
              <a:rPr lang="tr-TR" dirty="0"/>
              <a:t>INTELLIGENCE</a:t>
            </a:r>
            <a:endParaRPr lang="ko-KR" altLang="en-US" b="1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88247309-9B63-0D00-68BD-04A74CFF7F96}"/>
              </a:ext>
            </a:extLst>
          </p:cNvPr>
          <p:cNvSpPr txBox="1"/>
          <p:nvPr/>
        </p:nvSpPr>
        <p:spPr>
          <a:xfrm>
            <a:off x="262558" y="117426"/>
            <a:ext cx="409791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>
                <a:solidFill>
                  <a:schemeClr val="bg1"/>
                </a:solidFill>
              </a:rPr>
              <a:t>WEEK-3</a:t>
            </a:r>
          </a:p>
          <a:p>
            <a:r>
              <a:rPr lang="tr-TR" sz="3600" b="1" dirty="0">
                <a:solidFill>
                  <a:schemeClr val="bg1"/>
                </a:solidFill>
              </a:rPr>
              <a:t>INTELLIGENT AGENTS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r-TR" sz="4000" dirty="0"/>
              <a:t>State Space Search Algorithms</a:t>
            </a:r>
            <a:endParaRPr lang="ko-KR" altLang="en-US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F670C398-D936-6620-4601-3DFAFE65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6" y="1413570"/>
            <a:ext cx="10971372" cy="48245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tr-TR" altLang="en-US" sz="2800" i="0" dirty="0">
              <a:latin typeface="Times-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C243E6-1B6F-5F18-1125-05B091DBFB0E}"/>
              </a:ext>
            </a:extLst>
          </p:cNvPr>
          <p:cNvSpPr txBox="1">
            <a:spLocks noChangeArrowheads="1"/>
          </p:cNvSpPr>
          <p:nvPr/>
        </p:nvSpPr>
        <p:spPr>
          <a:xfrm>
            <a:off x="6781803" y="1676401"/>
            <a:ext cx="44957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State space: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Cities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Successor function: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Roads: Go to adjacent city with cost = distance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Start state: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LA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Goal test: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Is state == 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NewYork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?</a:t>
            </a:r>
          </a:p>
          <a:p>
            <a:pPr marL="1600200" marR="0" lvl="3" indent="-2286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Solution?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2E719F3B-D67E-D65B-164A-740A54AB9F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5" y="1917626"/>
            <a:ext cx="524416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0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State Space?</a:t>
            </a:r>
            <a:endParaRPr lang="ko-KR" altLang="en-US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F670C398-D936-6620-4601-3DFAFE65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6" y="1413570"/>
            <a:ext cx="10971372" cy="48245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tr-TR" altLang="en-US" sz="2800" i="0" dirty="0">
              <a:latin typeface="Times-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 sz="3200" dirty="0"/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B2825295-3DC5-ED14-8EFB-B441209A95DB}"/>
              </a:ext>
            </a:extLst>
          </p:cNvPr>
          <p:cNvSpPr/>
          <p:nvPr/>
        </p:nvSpPr>
        <p:spPr>
          <a:xfrm>
            <a:off x="1219041" y="3694559"/>
            <a:ext cx="9828520" cy="3047603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2" rIns="91420" bIns="45712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D0B425DA-0221-9490-04A7-37608DFB6AF9}"/>
              </a:ext>
            </a:extLst>
          </p:cNvPr>
          <p:cNvSpPr/>
          <p:nvPr/>
        </p:nvSpPr>
        <p:spPr>
          <a:xfrm>
            <a:off x="1219044" y="1462828"/>
            <a:ext cx="9828521" cy="2003164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0" tIns="45712" rIns="91420" bIns="45712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771E15-84DF-B107-E1F9-715C1266518E}"/>
              </a:ext>
            </a:extLst>
          </p:cNvPr>
          <p:cNvSpPr txBox="1">
            <a:spLocks/>
          </p:cNvSpPr>
          <p:nvPr/>
        </p:nvSpPr>
        <p:spPr>
          <a:xfrm>
            <a:off x="1599991" y="4275508"/>
            <a:ext cx="4038074" cy="241268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Problem: Pathing</a:t>
            </a:r>
          </a:p>
          <a:p>
            <a:pPr lvl="1"/>
            <a:r>
              <a:rPr lang="en-US" sz="2000"/>
              <a:t>States: (x,y) location</a:t>
            </a:r>
          </a:p>
          <a:p>
            <a:pPr lvl="1"/>
            <a:r>
              <a:rPr lang="en-US" sz="2000"/>
              <a:t>Actions: NSEW</a:t>
            </a:r>
          </a:p>
          <a:p>
            <a:pPr lvl="1"/>
            <a:r>
              <a:rPr lang="en-US" sz="2000"/>
              <a:t>Successor: update location only</a:t>
            </a:r>
          </a:p>
          <a:p>
            <a:pPr lvl="1"/>
            <a:r>
              <a:rPr lang="en-US" sz="2000"/>
              <a:t>Goal test: is (x,y)=END</a:t>
            </a:r>
            <a:endParaRPr lang="en-US" sz="2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DE0853-289E-7C92-A9C9-48B6A17FFB1D}"/>
              </a:ext>
            </a:extLst>
          </p:cNvPr>
          <p:cNvSpPr txBox="1">
            <a:spLocks/>
          </p:cNvSpPr>
          <p:nvPr/>
        </p:nvSpPr>
        <p:spPr>
          <a:xfrm>
            <a:off x="6476156" y="4283450"/>
            <a:ext cx="3961884" cy="240475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7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Problem: Eat-All-Dots</a:t>
            </a:r>
          </a:p>
          <a:p>
            <a:pPr lvl="1"/>
            <a:r>
              <a:rPr lang="en-US" dirty="0"/>
              <a:t>States: {(</a:t>
            </a:r>
            <a:r>
              <a:rPr lang="en-US" dirty="0" err="1"/>
              <a:t>x,y</a:t>
            </a:r>
            <a:r>
              <a:rPr lang="en-US" dirty="0"/>
              <a:t>), dot </a:t>
            </a:r>
            <a:r>
              <a:rPr lang="en-US" dirty="0" err="1"/>
              <a:t>booleans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Actions: NSEW</a:t>
            </a:r>
          </a:p>
          <a:p>
            <a:pPr lvl="1"/>
            <a:r>
              <a:rPr lang="en-US" dirty="0"/>
              <a:t>Successor: update location and possibly a dot </a:t>
            </a:r>
            <a:r>
              <a:rPr lang="en-US" dirty="0" err="1"/>
              <a:t>boolean</a:t>
            </a:r>
            <a:endParaRPr lang="en-US" dirty="0"/>
          </a:p>
          <a:p>
            <a:pPr lvl="1"/>
            <a:r>
              <a:rPr lang="en-US" dirty="0"/>
              <a:t>Goal test: dots all false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F54AE0CE-E95C-FAAC-1EC4-8E09627F9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042" y="1542137"/>
            <a:ext cx="9752330" cy="4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0" tIns="45712" rIns="91420" bIns="45712">
            <a:spAutoFit/>
          </a:bodyPr>
          <a:lstStyle/>
          <a:p>
            <a:pPr algn="ctr"/>
            <a:r>
              <a:rPr lang="en-US" dirty="0">
                <a:latin typeface="Calibri" pitchFamily="34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dirty="0">
                <a:latin typeface="Calibri" pitchFamily="34" charset="0"/>
              </a:rPr>
              <a:t> includes every last detail of the environment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8F8AC6B-D489-0ACD-A4DD-C1D60438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124" y="1942188"/>
            <a:ext cx="4952355" cy="1397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39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uiExpand="1" build="p"/>
      <p:bldP spid="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Sizes?</a:t>
            </a:r>
            <a:endParaRPr lang="ko-KR" alt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A23EC0F-C0BA-86A2-EAD3-736C2CC62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0" y="1485578"/>
            <a:ext cx="5942826" cy="4525374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World state:</a:t>
            </a:r>
          </a:p>
          <a:p>
            <a:pPr lvl="1"/>
            <a:r>
              <a:rPr lang="en-US" dirty="0"/>
              <a:t>Agent positions: 120</a:t>
            </a:r>
          </a:p>
          <a:p>
            <a:pPr lvl="1"/>
            <a:r>
              <a:rPr lang="en-US" dirty="0"/>
              <a:t>Food count: 30</a:t>
            </a:r>
          </a:p>
          <a:p>
            <a:pPr lvl="1"/>
            <a:r>
              <a:rPr lang="en-US" dirty="0"/>
              <a:t>Ghost positions: 12</a:t>
            </a:r>
          </a:p>
          <a:p>
            <a:pPr lvl="1"/>
            <a:r>
              <a:rPr lang="en-US" dirty="0"/>
              <a:t>Agent facing: NSEW</a:t>
            </a:r>
            <a:br>
              <a:rPr lang="en-US" dirty="0"/>
            </a:br>
            <a:endParaRPr lang="en-US" dirty="0"/>
          </a:p>
          <a:p>
            <a:r>
              <a:rPr lang="en-US" sz="2400" dirty="0"/>
              <a:t>How many</a:t>
            </a:r>
          </a:p>
          <a:p>
            <a:pPr lvl="1"/>
            <a:r>
              <a:rPr lang="en-US" dirty="0"/>
              <a:t>World states?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	120x(2</a:t>
            </a:r>
            <a:r>
              <a:rPr lang="en-US" baseline="30000" dirty="0"/>
              <a:t>30</a:t>
            </a:r>
            <a:r>
              <a:rPr lang="en-US" dirty="0"/>
              <a:t>)x(12</a:t>
            </a:r>
            <a:r>
              <a:rPr lang="en-US" baseline="30000" dirty="0"/>
              <a:t>2</a:t>
            </a:r>
            <a:r>
              <a:rPr lang="en-US" dirty="0"/>
              <a:t>)x4</a:t>
            </a:r>
          </a:p>
          <a:p>
            <a:pPr lvl="1"/>
            <a:r>
              <a:rPr lang="en-US" dirty="0"/>
              <a:t>States for </a:t>
            </a:r>
            <a:r>
              <a:rPr lang="en-US" dirty="0" err="1"/>
              <a:t>pathing</a:t>
            </a:r>
            <a:r>
              <a:rPr lang="en-US" dirty="0"/>
              <a:t>?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	120</a:t>
            </a:r>
          </a:p>
          <a:p>
            <a:pPr lvl="1"/>
            <a:r>
              <a:rPr lang="en-US" dirty="0"/>
              <a:t>States for eat-all-dots?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	120x(2</a:t>
            </a:r>
            <a:r>
              <a:rPr lang="en-US" baseline="30000" dirty="0"/>
              <a:t>30</a:t>
            </a:r>
            <a:r>
              <a:rPr lang="en-US" dirty="0"/>
              <a:t>)</a:t>
            </a:r>
          </a:p>
          <a:p>
            <a:pPr lvl="1"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15" name="Picture 3" descr="Z:\Shared with PC\boxSearch.png">
            <a:extLst>
              <a:ext uri="{FF2B5EF4-FFF2-40B4-BE49-F238E27FC236}">
                <a16:creationId xmlns:a16="http://schemas.microsoft.com/office/drawing/2014/main" id="{ECE67DC5-C5CB-68A0-5C8F-0FB427474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2350" y="1905994"/>
            <a:ext cx="4030138" cy="4096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9667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140" y="1658378"/>
            <a:ext cx="6323776" cy="4525374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sz="2400" dirty="0"/>
              <a:t>In a state space graph, each state occurs only once!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7009487" y="1220282"/>
            <a:ext cx="4876165" cy="5409496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24" tIns="45712" rIns="91424" bIns="45712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24" tIns="45712" rIns="91424" bIns="45712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24" tIns="45712" rIns="91424" bIns="45712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24" tIns="45712" rIns="91424" bIns="45712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24" tIns="45712" rIns="91424" bIns="45712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24" tIns="45712" rIns="91424" bIns="45712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24" tIns="45712" rIns="91424" bIns="45712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24" tIns="45712" rIns="91424" bIns="45712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140" y="1658378"/>
            <a:ext cx="6323776" cy="4525374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</a:p>
          <a:p>
            <a:pPr lvl="1" eaLnBrk="1" hangingPunct="1"/>
            <a:r>
              <a:rPr lang="en-US" sz="1900" dirty="0"/>
              <a:t>Nodes are (abstracted) world configurations</a:t>
            </a:r>
          </a:p>
          <a:p>
            <a:pPr lvl="1" eaLnBrk="1" hangingPunct="1"/>
            <a:r>
              <a:rPr lang="en-US" sz="1900" dirty="0"/>
              <a:t>Arcs represent successors (action results)</a:t>
            </a:r>
          </a:p>
          <a:p>
            <a:pPr lvl="1" eaLnBrk="1" hangingPunct="1"/>
            <a:r>
              <a:rPr lang="en-US" sz="1900" dirty="0"/>
              <a:t>The goal test is a set of goal nodes (maybe only one)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sz="2400" dirty="0"/>
              <a:t>In a search graph, each state occurs only once!</a:t>
            </a:r>
          </a:p>
          <a:p>
            <a:pPr lvl="1" eaLnBrk="1" hangingPunct="1"/>
            <a:endParaRPr lang="en-US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pPr eaLnBrk="1" hangingPunct="1"/>
            <a:endParaRPr lang="en-US" sz="2400" dirty="0"/>
          </a:p>
          <a:p>
            <a:pPr eaLnBrk="1" hangingPunct="1">
              <a:buFont typeface="Wingdings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>
            <a:grpSpLocks/>
          </p:cNvGrpSpPr>
          <p:nvPr/>
        </p:nvGrpSpPr>
        <p:grpSpPr bwMode="auto">
          <a:xfrm>
            <a:off x="7009487" y="1905994"/>
            <a:ext cx="4419025" cy="2573004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5198" y="4845659"/>
            <a:ext cx="3352363" cy="707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Tiny search graph for a tiny search problem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dirty="0" err="1"/>
              <a:t>Search</a:t>
            </a:r>
            <a:r>
              <a:rPr lang="tr-TR" dirty="0"/>
              <a:t> </a:t>
            </a:r>
            <a:r>
              <a:rPr lang="tr-TR" dirty="0" err="1"/>
              <a:t>Trees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3532" y="1452013"/>
            <a:ext cx="4017223" cy="4260323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8847" y="3615385"/>
            <a:ext cx="5029521" cy="2170440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916115 w 4618893"/>
              <a:gd name="connsiteY5" fmla="*/ 936381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9720"/>
              <a:gd name="connsiteX1" fmla="*/ 14654 w 4618893"/>
              <a:gd name="connsiteY1" fmla="*/ 1463920 h 2149720"/>
              <a:gd name="connsiteX2" fmla="*/ 454269 w 4618893"/>
              <a:gd name="connsiteY2" fmla="*/ 2053004 h 2149720"/>
              <a:gd name="connsiteX3" fmla="*/ 2036885 w 4618893"/>
              <a:gd name="connsiteY3" fmla="*/ 1991458 h 2149720"/>
              <a:gd name="connsiteX4" fmla="*/ 2256692 w 4618893"/>
              <a:gd name="connsiteY4" fmla="*/ 1103435 h 2149720"/>
              <a:gd name="connsiteX5" fmla="*/ 2883877 w 4618893"/>
              <a:gd name="connsiteY5" fmla="*/ 1384789 h 2149720"/>
              <a:gd name="connsiteX6" fmla="*/ 3223846 w 4618893"/>
              <a:gd name="connsiteY6" fmla="*/ 1921120 h 2149720"/>
              <a:gd name="connsiteX7" fmla="*/ 4437185 w 4618893"/>
              <a:gd name="connsiteY7" fmla="*/ 1877158 h 2149720"/>
              <a:gd name="connsiteX8" fmla="*/ 4314092 w 4618893"/>
              <a:gd name="connsiteY8" fmla="*/ 672612 h 2149720"/>
              <a:gd name="connsiteX9" fmla="*/ 2655277 w 4618893"/>
              <a:gd name="connsiteY9" fmla="*/ 89389 h 2149720"/>
              <a:gd name="connsiteX10" fmla="*/ 1843454 w 4618893"/>
              <a:gd name="connsiteY10" fmla="*/ 136281 h 2149720"/>
              <a:gd name="connsiteX11" fmla="*/ 1852246 w 4618893"/>
              <a:gd name="connsiteY11" fmla="*/ 866043 h 2149720"/>
              <a:gd name="connsiteX12" fmla="*/ 542192 w 4618893"/>
              <a:gd name="connsiteY12" fmla="*/ 866043 h 2149720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883877 w 4618893"/>
              <a:gd name="connsiteY5" fmla="*/ 1384789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66043 h 2140927"/>
              <a:gd name="connsiteX1" fmla="*/ 14654 w 4618893"/>
              <a:gd name="connsiteY1" fmla="*/ 1463920 h 2140927"/>
              <a:gd name="connsiteX2" fmla="*/ 454269 w 4618893"/>
              <a:gd name="connsiteY2" fmla="*/ 2053004 h 2140927"/>
              <a:gd name="connsiteX3" fmla="*/ 2036885 w 4618893"/>
              <a:gd name="connsiteY3" fmla="*/ 1991458 h 2140927"/>
              <a:gd name="connsiteX4" fmla="*/ 2350477 w 4618893"/>
              <a:gd name="connsiteY4" fmla="*/ 1537189 h 2140927"/>
              <a:gd name="connsiteX5" fmla="*/ 2960077 w 4618893"/>
              <a:gd name="connsiteY5" fmla="*/ 1537190 h 2140927"/>
              <a:gd name="connsiteX6" fmla="*/ 3223846 w 4618893"/>
              <a:gd name="connsiteY6" fmla="*/ 1921120 h 2140927"/>
              <a:gd name="connsiteX7" fmla="*/ 4437185 w 4618893"/>
              <a:gd name="connsiteY7" fmla="*/ 1877158 h 2140927"/>
              <a:gd name="connsiteX8" fmla="*/ 4314092 w 4618893"/>
              <a:gd name="connsiteY8" fmla="*/ 672612 h 2140927"/>
              <a:gd name="connsiteX9" fmla="*/ 2655277 w 4618893"/>
              <a:gd name="connsiteY9" fmla="*/ 89389 h 2140927"/>
              <a:gd name="connsiteX10" fmla="*/ 1843454 w 4618893"/>
              <a:gd name="connsiteY10" fmla="*/ 136281 h 2140927"/>
              <a:gd name="connsiteX11" fmla="*/ 1852246 w 4618893"/>
              <a:gd name="connsiteY11" fmla="*/ 866043 h 2140927"/>
              <a:gd name="connsiteX12" fmla="*/ 542192 w 4618893"/>
              <a:gd name="connsiteY12" fmla="*/ 866043 h 2140927"/>
              <a:gd name="connsiteX0" fmla="*/ 542192 w 4618893"/>
              <a:gd name="connsiteY0" fmla="*/ 895839 h 2170723"/>
              <a:gd name="connsiteX1" fmla="*/ 14654 w 4618893"/>
              <a:gd name="connsiteY1" fmla="*/ 1493716 h 2170723"/>
              <a:gd name="connsiteX2" fmla="*/ 454269 w 4618893"/>
              <a:gd name="connsiteY2" fmla="*/ 2082800 h 2170723"/>
              <a:gd name="connsiteX3" fmla="*/ 2036885 w 4618893"/>
              <a:gd name="connsiteY3" fmla="*/ 2021254 h 2170723"/>
              <a:gd name="connsiteX4" fmla="*/ 2350477 w 4618893"/>
              <a:gd name="connsiteY4" fmla="*/ 1566985 h 2170723"/>
              <a:gd name="connsiteX5" fmla="*/ 2960077 w 4618893"/>
              <a:gd name="connsiteY5" fmla="*/ 1566986 h 2170723"/>
              <a:gd name="connsiteX6" fmla="*/ 3223846 w 4618893"/>
              <a:gd name="connsiteY6" fmla="*/ 1950916 h 2170723"/>
              <a:gd name="connsiteX7" fmla="*/ 4437185 w 4618893"/>
              <a:gd name="connsiteY7" fmla="*/ 1906954 h 2170723"/>
              <a:gd name="connsiteX8" fmla="*/ 4314092 w 4618893"/>
              <a:gd name="connsiteY8" fmla="*/ 702408 h 2170723"/>
              <a:gd name="connsiteX9" fmla="*/ 2807677 w 4618893"/>
              <a:gd name="connsiteY9" fmla="*/ 881186 h 2170723"/>
              <a:gd name="connsiteX10" fmla="*/ 2655277 w 4618893"/>
              <a:gd name="connsiteY10" fmla="*/ 119185 h 2170723"/>
              <a:gd name="connsiteX11" fmla="*/ 1843454 w 4618893"/>
              <a:gd name="connsiteY11" fmla="*/ 166077 h 2170723"/>
              <a:gd name="connsiteX12" fmla="*/ 1852246 w 4618893"/>
              <a:gd name="connsiteY12" fmla="*/ 895839 h 2170723"/>
              <a:gd name="connsiteX13" fmla="*/ 542192 w 4618893"/>
              <a:gd name="connsiteY13" fmla="*/ 895839 h 2170723"/>
              <a:gd name="connsiteX0" fmla="*/ 542192 w 4755662"/>
              <a:gd name="connsiteY0" fmla="*/ 895839 h 2170723"/>
              <a:gd name="connsiteX1" fmla="*/ 14654 w 4755662"/>
              <a:gd name="connsiteY1" fmla="*/ 1493716 h 2170723"/>
              <a:gd name="connsiteX2" fmla="*/ 454269 w 4755662"/>
              <a:gd name="connsiteY2" fmla="*/ 2082800 h 2170723"/>
              <a:gd name="connsiteX3" fmla="*/ 2036885 w 4755662"/>
              <a:gd name="connsiteY3" fmla="*/ 2021254 h 2170723"/>
              <a:gd name="connsiteX4" fmla="*/ 2350477 w 4755662"/>
              <a:gd name="connsiteY4" fmla="*/ 1566985 h 2170723"/>
              <a:gd name="connsiteX5" fmla="*/ 2960077 w 4755662"/>
              <a:gd name="connsiteY5" fmla="*/ 1566986 h 2170723"/>
              <a:gd name="connsiteX6" fmla="*/ 3223846 w 4755662"/>
              <a:gd name="connsiteY6" fmla="*/ 1950916 h 2170723"/>
              <a:gd name="connsiteX7" fmla="*/ 4437185 w 4755662"/>
              <a:gd name="connsiteY7" fmla="*/ 1906954 h 2170723"/>
              <a:gd name="connsiteX8" fmla="*/ 4484077 w 4755662"/>
              <a:gd name="connsiteY8" fmla="*/ 957386 h 2170723"/>
              <a:gd name="connsiteX9" fmla="*/ 2807677 w 4755662"/>
              <a:gd name="connsiteY9" fmla="*/ 881186 h 2170723"/>
              <a:gd name="connsiteX10" fmla="*/ 2655277 w 4755662"/>
              <a:gd name="connsiteY10" fmla="*/ 119185 h 2170723"/>
              <a:gd name="connsiteX11" fmla="*/ 1843454 w 4755662"/>
              <a:gd name="connsiteY11" fmla="*/ 166077 h 2170723"/>
              <a:gd name="connsiteX12" fmla="*/ 1852246 w 4755662"/>
              <a:gd name="connsiteY12" fmla="*/ 895839 h 2170723"/>
              <a:gd name="connsiteX13" fmla="*/ 542192 w 4755662"/>
              <a:gd name="connsiteY13" fmla="*/ 895839 h 2170723"/>
              <a:gd name="connsiteX0" fmla="*/ 542192 w 4984261"/>
              <a:gd name="connsiteY0" fmla="*/ 895839 h 2170723"/>
              <a:gd name="connsiteX1" fmla="*/ 14654 w 4984261"/>
              <a:gd name="connsiteY1" fmla="*/ 1493716 h 2170723"/>
              <a:gd name="connsiteX2" fmla="*/ 454269 w 4984261"/>
              <a:gd name="connsiteY2" fmla="*/ 2082800 h 2170723"/>
              <a:gd name="connsiteX3" fmla="*/ 2036885 w 4984261"/>
              <a:gd name="connsiteY3" fmla="*/ 2021254 h 2170723"/>
              <a:gd name="connsiteX4" fmla="*/ 2350477 w 4984261"/>
              <a:gd name="connsiteY4" fmla="*/ 1566985 h 2170723"/>
              <a:gd name="connsiteX5" fmla="*/ 2960077 w 4984261"/>
              <a:gd name="connsiteY5" fmla="*/ 1566986 h 2170723"/>
              <a:gd name="connsiteX6" fmla="*/ 3223846 w 4984261"/>
              <a:gd name="connsiteY6" fmla="*/ 1950916 h 2170723"/>
              <a:gd name="connsiteX7" fmla="*/ 4437185 w 4984261"/>
              <a:gd name="connsiteY7" fmla="*/ 1906954 h 2170723"/>
              <a:gd name="connsiteX8" fmla="*/ 4712676 w 4984261"/>
              <a:gd name="connsiteY8" fmla="*/ 957386 h 2170723"/>
              <a:gd name="connsiteX9" fmla="*/ 2807677 w 4984261"/>
              <a:gd name="connsiteY9" fmla="*/ 881186 h 2170723"/>
              <a:gd name="connsiteX10" fmla="*/ 2655277 w 4984261"/>
              <a:gd name="connsiteY10" fmla="*/ 119185 h 2170723"/>
              <a:gd name="connsiteX11" fmla="*/ 1843454 w 4984261"/>
              <a:gd name="connsiteY11" fmla="*/ 166077 h 2170723"/>
              <a:gd name="connsiteX12" fmla="*/ 1852246 w 4984261"/>
              <a:gd name="connsiteY12" fmla="*/ 895839 h 2170723"/>
              <a:gd name="connsiteX13" fmla="*/ 542192 w 4984261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7 w 5030176"/>
              <a:gd name="connsiteY4" fmla="*/ 1566985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7 w 5030176"/>
              <a:gd name="connsiteY5" fmla="*/ 15669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  <a:gd name="connsiteX0" fmla="*/ 542192 w 5030176"/>
              <a:gd name="connsiteY0" fmla="*/ 895839 h 2170723"/>
              <a:gd name="connsiteX1" fmla="*/ 14654 w 5030176"/>
              <a:gd name="connsiteY1" fmla="*/ 1493716 h 2170723"/>
              <a:gd name="connsiteX2" fmla="*/ 454269 w 5030176"/>
              <a:gd name="connsiteY2" fmla="*/ 2082800 h 2170723"/>
              <a:gd name="connsiteX3" fmla="*/ 2036885 w 5030176"/>
              <a:gd name="connsiteY3" fmla="*/ 2021254 h 2170723"/>
              <a:gd name="connsiteX4" fmla="*/ 2350475 w 5030176"/>
              <a:gd name="connsiteY4" fmla="*/ 1490786 h 2170723"/>
              <a:gd name="connsiteX5" fmla="*/ 2960075 w 5030176"/>
              <a:gd name="connsiteY5" fmla="*/ 1414586 h 2170723"/>
              <a:gd name="connsiteX6" fmla="*/ 3223846 w 5030176"/>
              <a:gd name="connsiteY6" fmla="*/ 1950916 h 2170723"/>
              <a:gd name="connsiteX7" fmla="*/ 4712676 w 5030176"/>
              <a:gd name="connsiteY7" fmla="*/ 1871786 h 2170723"/>
              <a:gd name="connsiteX8" fmla="*/ 4712676 w 5030176"/>
              <a:gd name="connsiteY8" fmla="*/ 957386 h 2170723"/>
              <a:gd name="connsiteX9" fmla="*/ 2807677 w 5030176"/>
              <a:gd name="connsiteY9" fmla="*/ 881186 h 2170723"/>
              <a:gd name="connsiteX10" fmla="*/ 2655277 w 5030176"/>
              <a:gd name="connsiteY10" fmla="*/ 119185 h 2170723"/>
              <a:gd name="connsiteX11" fmla="*/ 1843454 w 5030176"/>
              <a:gd name="connsiteY11" fmla="*/ 166077 h 2170723"/>
              <a:gd name="connsiteX12" fmla="*/ 1852246 w 5030176"/>
              <a:gd name="connsiteY12" fmla="*/ 895839 h 2170723"/>
              <a:gd name="connsiteX13" fmla="*/ 542192 w 5030176"/>
              <a:gd name="connsiteY13" fmla="*/ 895839 h 2170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0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3801" y="4115505"/>
            <a:ext cx="9523760" cy="2361892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dirty="0"/>
              <a:t>A “what if” tree of plans and their outcomes</a:t>
            </a:r>
          </a:p>
          <a:p>
            <a:pPr lvl="1" eaLnBrk="1" hangingPunct="1"/>
            <a:r>
              <a:rPr lang="en-US" dirty="0"/>
              <a:t>The start state is the root node</a:t>
            </a:r>
          </a:p>
          <a:p>
            <a:pPr lvl="1" eaLnBrk="1" hangingPunct="1"/>
            <a:r>
              <a:rPr lang="en-US" dirty="0"/>
              <a:t>Children correspond to successors</a:t>
            </a:r>
          </a:p>
          <a:p>
            <a:pPr lvl="1" eaLnBrk="1" hangingPunct="1"/>
            <a:r>
              <a:rPr lang="en-US" dirty="0"/>
              <a:t>Nodes show states, but correspond to PLANS that achieve those states</a:t>
            </a:r>
          </a:p>
          <a:p>
            <a:pPr lvl="1" eaLnBrk="1" hangingPunct="1"/>
            <a:r>
              <a:rPr lang="en-US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1887" y="1525043"/>
            <a:ext cx="560315" cy="56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034" y="2591706"/>
            <a:ext cx="552379" cy="56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0927" y="2591706"/>
            <a:ext cx="552379" cy="56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6644" y="2210753"/>
            <a:ext cx="1142851" cy="3047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20" tIns="45712" rIns="91420" bIns="45712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3793" y="2210753"/>
            <a:ext cx="1066661" cy="3047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20" tIns="45712" rIns="91420" bIns="45712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3785" y="2052025"/>
            <a:ext cx="990471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129" y="2052025"/>
            <a:ext cx="1142851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3793" y="3277414"/>
            <a:ext cx="609521" cy="3047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1892" y="3277414"/>
            <a:ext cx="609521" cy="3047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7603" y="3277414"/>
            <a:ext cx="0" cy="3047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5685" y="3277414"/>
            <a:ext cx="609521" cy="3047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3784" y="3277414"/>
            <a:ext cx="609521" cy="3047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09495" y="3277414"/>
            <a:ext cx="0" cy="30476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6399967" y="1601231"/>
            <a:ext cx="1371421" cy="3809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076148" y="1536713"/>
            <a:ext cx="3047603" cy="400053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19" name="Right Arrow 18"/>
          <p:cNvSpPr/>
          <p:nvPr/>
        </p:nvSpPr>
        <p:spPr>
          <a:xfrm rot="10800000">
            <a:off x="6399967" y="2667892"/>
            <a:ext cx="1371421" cy="38095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076148" y="2603374"/>
            <a:ext cx="3047603" cy="400053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Possible futures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7109" y="1759711"/>
            <a:ext cx="4888863" cy="3879598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0950" y="1753612"/>
            <a:ext cx="3885694" cy="3885694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1699" y="2693607"/>
            <a:ext cx="825393" cy="32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09489" y="3976904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09489" y="3550858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3931" y="3168083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3435" y="3114827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0914" y="3976904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0914" y="3550858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8217" y="3506478"/>
            <a:ext cx="444442" cy="4438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2660" y="3506478"/>
            <a:ext cx="126983" cy="4438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8217" y="3889254"/>
            <a:ext cx="0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39643" y="3889254"/>
            <a:ext cx="0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2332" y="3114827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5191" y="3966919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5666" y="3540873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7092" y="3966919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7092" y="3540873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6142" y="3966919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5191" y="4349694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6617" y="4349694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0582" y="4392966"/>
            <a:ext cx="634917" cy="323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6617" y="4722485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4395" y="3453223"/>
            <a:ext cx="266665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1060" y="3453223"/>
            <a:ext cx="304760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3920" y="3879271"/>
            <a:ext cx="190475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4395" y="3879271"/>
            <a:ext cx="190475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5820" y="3879271"/>
            <a:ext cx="0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3920" y="4305317"/>
            <a:ext cx="0" cy="4438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5345" y="4305317"/>
            <a:ext cx="190475" cy="4438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5823" y="4305315"/>
            <a:ext cx="222220" cy="8765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5345" y="4688093"/>
            <a:ext cx="0" cy="3439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3435" y="3507588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2163" y="3453225"/>
            <a:ext cx="0" cy="5436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79323" y="3540873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1390" y="4392965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1865" y="3966919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3290" y="4392965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3290" y="3966919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2340" y="4392965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1390" y="4775740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2815" y="4775740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6780" y="4819010"/>
            <a:ext cx="634917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2815" y="5148530"/>
            <a:ext cx="317459" cy="33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0593" y="3879271"/>
            <a:ext cx="317459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8052" y="3879271"/>
            <a:ext cx="253967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0118" y="4305316"/>
            <a:ext cx="190475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0593" y="4305316"/>
            <a:ext cx="190475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2019" y="4305316"/>
            <a:ext cx="0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0118" y="4731362"/>
            <a:ext cx="0" cy="4438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1544" y="4731362"/>
            <a:ext cx="190475" cy="4438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2017" y="4731361"/>
            <a:ext cx="222222" cy="87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1544" y="5114138"/>
            <a:ext cx="0" cy="3439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2659" y="3506481"/>
            <a:ext cx="825393" cy="3439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2660" y="3016730"/>
            <a:ext cx="2031735" cy="15135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4395" y="3016728"/>
            <a:ext cx="266665" cy="980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4395" y="3016728"/>
            <a:ext cx="1777768" cy="980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7416" name="Group 62"/>
          <p:cNvGrpSpPr>
            <a:grpSpLocks/>
          </p:cNvGrpSpPr>
          <p:nvPr/>
        </p:nvGrpSpPr>
        <p:grpSpPr bwMode="auto">
          <a:xfrm>
            <a:off x="680948" y="3125034"/>
            <a:ext cx="3204746" cy="176824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214" y="4134381"/>
            <a:ext cx="2068243" cy="132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We construct both on demand – and we construct as little as possible.</a:t>
            </a: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1404" y="1905994"/>
            <a:ext cx="1980942" cy="163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0" tIns="45712" rIns="91420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Each NODE in in the search tree is an entire PATH in the state space graph.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69805" y="2087076"/>
            <a:ext cx="4876165" cy="523152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9520" y="1982184"/>
            <a:ext cx="3428554" cy="523152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Space Graph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147" y="321239"/>
            <a:ext cx="7799834" cy="585139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3793" y="3434558"/>
            <a:ext cx="5485686" cy="3385833"/>
            <a:chOff x="48" y="2332"/>
            <a:chExt cx="3456" cy="2428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75"/>
              <a:ext cx="336" cy="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75"/>
              <a:ext cx="96" cy="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320"/>
              <a:ext cx="0" cy="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320"/>
              <a:ext cx="0" cy="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36"/>
              <a:chOff x="1152" y="2640"/>
              <a:chExt cx="1104" cy="1736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27"/>
                <a:ext cx="24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27"/>
                <a:ext cx="192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311"/>
                <a:ext cx="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95"/>
                <a:ext cx="0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95"/>
                <a:ext cx="144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95"/>
                <a:ext cx="168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40"/>
                <a:ext cx="0" cy="4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27"/>
              <a:ext cx="0" cy="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36"/>
              <a:chOff x="1152" y="2640"/>
              <a:chExt cx="1104" cy="1736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27"/>
                <a:ext cx="24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27"/>
                <a:ext cx="192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311"/>
                <a:ext cx="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95"/>
                <a:ext cx="0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95"/>
                <a:ext cx="144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95"/>
                <a:ext cx="168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40"/>
                <a:ext cx="0" cy="4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75"/>
              <a:ext cx="624" cy="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4900" y="3739317"/>
            <a:ext cx="2488876" cy="17777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4746" y="4242490"/>
            <a:ext cx="557140" cy="16031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4902" y="4232967"/>
            <a:ext cx="160318" cy="16031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512" y="4726613"/>
            <a:ext cx="3175" cy="22857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3999985" y="4744074"/>
            <a:ext cx="3175" cy="22857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1726" y="4256776"/>
            <a:ext cx="995233" cy="142856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1729" y="4732963"/>
            <a:ext cx="398411" cy="203174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314" y="5253601"/>
            <a:ext cx="219046" cy="21111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078" y="5798037"/>
            <a:ext cx="3175" cy="17777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0452" y="1372666"/>
            <a:ext cx="3204746" cy="176824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0453" y="2409164"/>
            <a:ext cx="317459" cy="30476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2485" y="2836146"/>
            <a:ext cx="807167" cy="30476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1879" y="2592475"/>
            <a:ext cx="1299672" cy="456374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1874" y="2317402"/>
            <a:ext cx="412697" cy="428272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2501" y="2196468"/>
            <a:ext cx="317459" cy="548893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7741" y="1372664"/>
            <a:ext cx="317459" cy="824030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237" y="2134566"/>
            <a:ext cx="928303" cy="318716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4420" y="1677424"/>
            <a:ext cx="712696" cy="502026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0608" y="1402821"/>
            <a:ext cx="611108" cy="319046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1689" y="1647263"/>
            <a:ext cx="807167" cy="532190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8865" y="2012342"/>
            <a:ext cx="1204433" cy="30476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5518" y="2745674"/>
            <a:ext cx="317459" cy="303174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7264" y="2291708"/>
            <a:ext cx="314284" cy="479363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5846" y="1409174"/>
            <a:ext cx="855226" cy="389707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5683" y="1656792"/>
            <a:ext cx="1143618" cy="583819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2652"/>
            <a:ext cx="121904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39656" y="3479001"/>
            <a:ext cx="290475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8553" y="3972654"/>
            <a:ext cx="290474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069" y="4452018"/>
            <a:ext cx="290475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060" y="4452018"/>
            <a:ext cx="290474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5695" y="4434551"/>
            <a:ext cx="290475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476" y="5007570"/>
            <a:ext cx="290474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5537" y="4999629"/>
            <a:ext cx="290474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376" y="4982174"/>
            <a:ext cx="290474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1562" y="4972650"/>
            <a:ext cx="290474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281" y="5510736"/>
            <a:ext cx="290474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1723" y="5518679"/>
            <a:ext cx="290474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4747" y="6015497"/>
            <a:ext cx="290475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038" y="5520261"/>
            <a:ext cx="290474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1409" y="6007564"/>
            <a:ext cx="290475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3946" y="6034543"/>
            <a:ext cx="290475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282" y="6477403"/>
            <a:ext cx="290475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3785" y="4734555"/>
            <a:ext cx="309523" cy="1809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075" y="5255187"/>
            <a:ext cx="258729" cy="21428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074" y="5253597"/>
            <a:ext cx="3175" cy="22380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8546" y="5791688"/>
            <a:ext cx="258729" cy="19682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7436" y="5793274"/>
            <a:ext cx="212697" cy="16349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899980" y="6280577"/>
            <a:ext cx="7936" cy="173016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1237" y="3480593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145" y="3974236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3781" y="3907571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8211" y="3923443"/>
            <a:ext cx="290474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6650" y="4453600"/>
            <a:ext cx="290474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6653" y="4453600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277" y="4436145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069" y="5009152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128" y="4993279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6967" y="4983755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154" y="4974232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8873" y="5512329"/>
            <a:ext cx="290475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315" y="5520261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270" y="6017088"/>
            <a:ext cx="290475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3631" y="5521852"/>
            <a:ext cx="290475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2991" y="6009146"/>
            <a:ext cx="290474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5528" y="6036136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8864" y="6478985"/>
            <a:ext cx="290474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069" y="5001220"/>
            <a:ext cx="290475" cy="265078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6650" y="4445667"/>
            <a:ext cx="290474" cy="265078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128" y="4993279"/>
            <a:ext cx="290475" cy="265077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6653" y="4445667"/>
            <a:ext cx="290475" cy="265078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8873" y="5504387"/>
            <a:ext cx="290475" cy="265077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328" y="6009146"/>
            <a:ext cx="290474" cy="265077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0606" y="2699640"/>
            <a:ext cx="588886" cy="431744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6967" y="4983755"/>
            <a:ext cx="290475" cy="265077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315" y="5520261"/>
            <a:ext cx="290475" cy="265077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2991" y="6009146"/>
            <a:ext cx="290474" cy="265077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8864" y="6478985"/>
            <a:ext cx="290474" cy="265077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0951" y="1372664"/>
            <a:ext cx="4394680" cy="861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ko-KR" dirty="0"/>
              <a:t>SOLVING PROBLEMS BY SEARCHING</a:t>
            </a:r>
            <a:endParaRPr lang="ko-KR" altLang="en-US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8757C32-7F65-1CB5-CB19-B29BFD0BB7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6860" y="1485900"/>
            <a:ext cx="7868454" cy="4824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9052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  <p:sp>
        <p:nvSpPr>
          <p:cNvPr id="3" name="Dikdörtgen 2"/>
          <p:cNvSpPr/>
          <p:nvPr/>
        </p:nvSpPr>
        <p:spPr>
          <a:xfrm>
            <a:off x="457140" y="1860339"/>
            <a:ext cx="1154272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610B38"/>
                </a:solidFill>
                <a:latin typeface="erdana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Depth-first search is</a:t>
            </a:r>
            <a:r>
              <a:rPr lang="tr-TR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a recursive algorithm for traversing a tree or graph data structure.</a:t>
            </a:r>
            <a:endParaRPr lang="tr-TR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It is called the depth-first search because it starts from the root node and follows each path to its greatest depth node before moving to the next path.</a:t>
            </a:r>
            <a:endParaRPr lang="tr-TR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DFS uses a stack data structure for its implementation.</a:t>
            </a:r>
          </a:p>
          <a:p>
            <a:pPr>
              <a:buFont typeface="Arial" panose="020B0604020202020204" pitchFamily="34" charset="0"/>
              <a:buChar char="•"/>
            </a:pPr>
            <a:endParaRPr lang="tr-TR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408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50" y="153621"/>
            <a:ext cx="8595549" cy="1320628"/>
          </a:xfrm>
        </p:spPr>
        <p:txBody>
          <a:bodyPr>
            <a:normAutofit fontScale="90000"/>
          </a:bodyPr>
          <a:lstStyle/>
          <a:p>
            <a:r>
              <a:rPr lang="en-US" dirty="0"/>
              <a:t>Depth-First Search</a:t>
            </a:r>
            <a:br>
              <a:rPr lang="tr-TR" dirty="0"/>
            </a:br>
            <a:br>
              <a:rPr lang="tr-TR" dirty="0"/>
            </a:br>
            <a:endParaRPr lang="en-US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05" y="765499"/>
            <a:ext cx="10020889" cy="578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87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554" y="1444090"/>
            <a:ext cx="5838064" cy="4409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347" y="1296474"/>
            <a:ext cx="11377718" cy="472854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dirty="0"/>
              <a:t>b is the branching factor</a:t>
            </a:r>
          </a:p>
          <a:p>
            <a:pPr lvl="1"/>
            <a:r>
              <a:rPr lang="en-US" dirty="0"/>
              <a:t>m is the maximum depth</a:t>
            </a:r>
          </a:p>
          <a:p>
            <a:pPr lvl="1"/>
            <a:r>
              <a:rPr lang="en-US" dirty="0"/>
              <a:t>solutions at various depths</a:t>
            </a:r>
          </a:p>
          <a:p>
            <a:pPr lvl="1"/>
            <a:endParaRPr lang="en-US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dirty="0"/>
              <a:t>1 + b + b</a:t>
            </a:r>
            <a:r>
              <a:rPr lang="en-US" baseline="30000" dirty="0"/>
              <a:t>2</a:t>
            </a:r>
            <a:r>
              <a:rPr lang="en-US" dirty="0"/>
              <a:t> + …. </a:t>
            </a: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= O(</a:t>
            </a: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6474" y="2764722"/>
            <a:ext cx="2926970" cy="2553954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4" tIns="45712" rIns="91424" bIns="45712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0433" y="2694879"/>
            <a:ext cx="179365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2" rIns="91424" bIns="45712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8690" y="3120275"/>
            <a:ext cx="179365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2" rIns="91424" bIns="45712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4877" y="3110749"/>
            <a:ext cx="179365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2" rIns="91424" bIns="45712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8850" y="2971068"/>
            <a:ext cx="27460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1389" y="2925035"/>
            <a:ext cx="444442" cy="88888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4" tIns="45712" rIns="91424" bIns="45712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2971" y="2723451"/>
            <a:ext cx="298412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799949" y="2575832"/>
            <a:ext cx="1119041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1537" y="2929797"/>
            <a:ext cx="1119042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1537" y="3340906"/>
            <a:ext cx="1119042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5823" y="4966296"/>
            <a:ext cx="1460310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49165" y="5236134"/>
            <a:ext cx="179364" cy="179365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2" rIns="91424" bIns="45712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2496" y="4159950"/>
            <a:ext cx="179365" cy="179365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2" rIns="91424" bIns="45712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4730" y="2515517"/>
            <a:ext cx="265077" cy="2811097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2" rIns="91424" bIns="45712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4895" y="3726621"/>
            <a:ext cx="1265072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7578" y="2004403"/>
            <a:ext cx="1906340" cy="2553955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016" y="1753614"/>
            <a:ext cx="5866636" cy="2899985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3967" y="1367898"/>
            <a:ext cx="8726936" cy="508623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dirty="0"/>
              <a:t>Some left prefix of the tree.</a:t>
            </a:r>
          </a:p>
          <a:p>
            <a:pPr lvl="1"/>
            <a:r>
              <a:rPr lang="en-US" dirty="0"/>
              <a:t>Could process the whole tree!</a:t>
            </a:r>
          </a:p>
          <a:p>
            <a:pPr lvl="1"/>
            <a:r>
              <a:rPr lang="en-US" dirty="0"/>
              <a:t>If m is finite, takes time O(</a:t>
            </a: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)</a:t>
            </a:r>
          </a:p>
          <a:p>
            <a:pPr lvl="3"/>
            <a:endParaRPr lang="tr-TR" sz="1200" dirty="0"/>
          </a:p>
          <a:p>
            <a:pPr marL="1493535" lvl="3" indent="0">
              <a:buNone/>
            </a:pPr>
            <a:endParaRPr lang="tr-TR" sz="1200" dirty="0"/>
          </a:p>
          <a:p>
            <a:pPr marL="1493535" lvl="3" indent="0">
              <a:buNone/>
            </a:pPr>
            <a:endParaRPr lang="tr-TR" sz="1200" dirty="0"/>
          </a:p>
          <a:p>
            <a:pPr marL="1493535" lvl="3" indent="0">
              <a:buNone/>
            </a:pPr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dirty="0"/>
              <a:t>Only has siblings on path to root, so O(</a:t>
            </a:r>
            <a:r>
              <a:rPr lang="en-US" dirty="0" err="1"/>
              <a:t>bm</a:t>
            </a:r>
            <a:r>
              <a:rPr lang="en-US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dirty="0"/>
              <a:t>No, it finds the “leftmost” solution, regardless of depth or cost</a:t>
            </a:r>
          </a:p>
          <a:p>
            <a:pPr lvl="1"/>
            <a:endParaRPr lang="en-US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8851" y="2058290"/>
            <a:ext cx="1372984" cy="247784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8878" y="2058376"/>
            <a:ext cx="1373000" cy="2514272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0586" y="3429796"/>
            <a:ext cx="179364" cy="179365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4" tIns="45712" rIns="91424" bIns="45712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20" y="1062267"/>
            <a:ext cx="11246326" cy="5287636"/>
          </a:xfrm>
        </p:spPr>
        <p:txBody>
          <a:bodyPr/>
          <a:lstStyle/>
          <a:p>
            <a:r>
              <a:rPr lang="en-US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Breadth-first search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sz="2400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BFS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 an </a:t>
            </a:r>
            <a:r>
              <a:rPr lang="en-US" sz="24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Algorithm"/>
              </a:rPr>
              <a:t>algorithm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 searching a </a:t>
            </a:r>
            <a:r>
              <a:rPr lang="en-US" sz="24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Tree (data structure)"/>
              </a:rPr>
              <a:t>tree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data structure for a node that satisfies a given property. It starts at the </a:t>
            </a:r>
            <a:r>
              <a:rPr lang="en-US" sz="24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Tree (data structure)"/>
              </a:rPr>
              <a:t>tree root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explores all nodes at the present </a:t>
            </a:r>
            <a:r>
              <a:rPr lang="en-US" sz="24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Tree (data structure)"/>
              </a:rPr>
              <a:t>depth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prior to moving on to the nodes at the next depth level. Extra memory, usually a </a:t>
            </a:r>
            <a:r>
              <a:rPr lang="en-US" sz="2400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 tooltip="Queue (data structure)"/>
              </a:rPr>
              <a:t>queue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is needed to keep track of the child </a:t>
            </a:r>
            <a:r>
              <a:rPr lang="tr-TR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     </a:t>
            </a:r>
            <a:r>
              <a:rPr lang="en-US" sz="2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nodes that were encountered but not yet explored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tr-TR" dirty="0"/>
          </a:p>
          <a:p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94274" y="1413570"/>
            <a:ext cx="7801864" cy="58513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630" y="816123"/>
            <a:ext cx="9721080" cy="580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16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027" y="3499638"/>
            <a:ext cx="5485686" cy="3385833"/>
            <a:chOff x="48" y="2332"/>
            <a:chExt cx="3456" cy="2428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75"/>
              <a:ext cx="336" cy="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75"/>
              <a:ext cx="96" cy="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320"/>
              <a:ext cx="0" cy="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320"/>
              <a:ext cx="0" cy="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36"/>
              <a:chOff x="1152" y="2640"/>
              <a:chExt cx="1104" cy="1736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27"/>
                <a:ext cx="24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27"/>
                <a:ext cx="192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311"/>
                <a:ext cx="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95"/>
                <a:ext cx="0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95"/>
                <a:ext cx="144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95"/>
                <a:ext cx="168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40"/>
                <a:ext cx="0" cy="4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27"/>
              <a:ext cx="0" cy="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36"/>
              <a:chOff x="1152" y="2640"/>
              <a:chExt cx="1104" cy="1736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27"/>
                <a:ext cx="24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27"/>
                <a:ext cx="192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311"/>
                <a:ext cx="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95"/>
                <a:ext cx="0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95"/>
                <a:ext cx="144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95"/>
                <a:ext cx="168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40"/>
                <a:ext cx="0" cy="4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75"/>
              <a:ext cx="624" cy="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8864" y="1359966"/>
            <a:ext cx="3030144" cy="176507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614" y="3532975"/>
            <a:ext cx="7336470" cy="2325384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6475" y="3526621"/>
            <a:ext cx="290474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6475" y="3526621"/>
            <a:ext cx="290474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7915" y="4021856"/>
            <a:ext cx="290474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8539" y="3977411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79320" y="3991703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7757" y="4521858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364" y="4513916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8386" y="4513916"/>
            <a:ext cx="290474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2822" y="4505985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4406" y="4505985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7737" y="4505985"/>
            <a:ext cx="290475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234" y="5052013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7915" y="4020274"/>
            <a:ext cx="290474" cy="265078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1715" y="3979004"/>
            <a:ext cx="290475" cy="265078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0911" y="3996459"/>
            <a:ext cx="290475" cy="265077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0933" y="4517092"/>
            <a:ext cx="290474" cy="265077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2652"/>
            <a:ext cx="121904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188" y="1372664"/>
            <a:ext cx="2366655" cy="1477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5351" y="2039326"/>
            <a:ext cx="541269" cy="41904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8055" y="2021868"/>
            <a:ext cx="1725388" cy="1469834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6148" y="2039324"/>
            <a:ext cx="1447611" cy="11619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4722" y="2039325"/>
            <a:ext cx="990470" cy="780949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346" y="1398062"/>
            <a:ext cx="6450759" cy="4728548"/>
          </a:xfrm>
        </p:spPr>
        <p:txBody>
          <a:bodyPr>
            <a:normAutofit/>
          </a:bodyPr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dirty="0"/>
              <a:t>Processes all nodes above shallowest solution</a:t>
            </a:r>
          </a:p>
          <a:p>
            <a:pPr lvl="1"/>
            <a:r>
              <a:rPr lang="en-US" dirty="0"/>
              <a:t>Let depth of shallowest solution be s</a:t>
            </a:r>
          </a:p>
          <a:p>
            <a:pPr lvl="1"/>
            <a:r>
              <a:rPr lang="en-US" dirty="0"/>
              <a:t>Search takes time O(</a:t>
            </a: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dirty="0"/>
              <a:t>Has roughly the last tier, so O(</a:t>
            </a: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5998" y="2002815"/>
            <a:ext cx="2926970" cy="255395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699957" y="1932976"/>
            <a:ext cx="179365" cy="17936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8211" y="2358371"/>
            <a:ext cx="179365" cy="17936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4398" y="2348846"/>
            <a:ext cx="179365" cy="17936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8372" y="2209167"/>
            <a:ext cx="27460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0908" y="2163134"/>
            <a:ext cx="444442" cy="88888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2495" y="1961548"/>
            <a:ext cx="298412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09473" y="1813931"/>
            <a:ext cx="1119041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1058" y="2167894"/>
            <a:ext cx="1119042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1058" y="2579002"/>
            <a:ext cx="1119042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5344" y="4204393"/>
            <a:ext cx="1460310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39641" y="4474234"/>
            <a:ext cx="179364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2017" y="3398047"/>
            <a:ext cx="179365" cy="179364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2652" y="3953602"/>
            <a:ext cx="179365" cy="179364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4249" y="1753615"/>
            <a:ext cx="265077" cy="1684118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4734" y="2393291"/>
            <a:ext cx="1265072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399947" y="3180589"/>
            <a:ext cx="1460310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DFS vs BFS</a:t>
            </a:r>
          </a:p>
        </p:txBody>
      </p:sp>
      <p:pic>
        <p:nvPicPr>
          <p:cNvPr id="2" name="İçerik Yer Tutucusu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74" y="2311670"/>
            <a:ext cx="8595193" cy="3580684"/>
          </a:xfrm>
        </p:spPr>
      </p:pic>
    </p:spTree>
    <p:extLst>
      <p:ext uri="{BB962C8B-B14F-4D97-AF65-F5344CB8AC3E}">
        <p14:creationId xmlns:p14="http://schemas.microsoft.com/office/powerpoint/2010/main" val="398240769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ko-KR" dirty="0"/>
              <a:t>SOLVING PROBLEMS BY SEARCHING</a:t>
            </a:r>
            <a:endParaRPr lang="ko-KR" altLang="en-US" dirty="0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A0F65197-75EA-C30B-0F76-BDE79AE00D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5"/>
          <a:stretch/>
        </p:blipFill>
        <p:spPr bwMode="auto">
          <a:xfrm>
            <a:off x="2056940" y="1744570"/>
            <a:ext cx="8076532" cy="43070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71141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867" y="1620103"/>
            <a:ext cx="4723026" cy="3543191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1933" y="1620564"/>
            <a:ext cx="4723026" cy="35422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672395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4591" y="1131341"/>
            <a:ext cx="7541231" cy="557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0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23746" y="1130093"/>
            <a:ext cx="7542920" cy="557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>
            <a:spLocks/>
          </p:cNvSpPr>
          <p:nvPr/>
        </p:nvSpPr>
        <p:spPr bwMode="auto">
          <a:xfrm>
            <a:off x="9249154" y="2113931"/>
            <a:ext cx="965074" cy="828567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821251" name="Freeform 3"/>
          <p:cNvSpPr>
            <a:spLocks/>
          </p:cNvSpPr>
          <p:nvPr/>
        </p:nvSpPr>
        <p:spPr bwMode="auto">
          <a:xfrm>
            <a:off x="8865030" y="2113934"/>
            <a:ext cx="1725388" cy="1469834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821252" name="Freeform 4"/>
          <p:cNvSpPr>
            <a:spLocks/>
          </p:cNvSpPr>
          <p:nvPr/>
        </p:nvSpPr>
        <p:spPr bwMode="auto">
          <a:xfrm>
            <a:off x="9069797" y="2120278"/>
            <a:ext cx="1323803" cy="11619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</a:p>
        </p:txBody>
      </p:sp>
      <p:sp>
        <p:nvSpPr>
          <p:cNvPr id="26679" name="Freeform 55"/>
          <p:cNvSpPr>
            <a:spLocks/>
          </p:cNvSpPr>
          <p:nvPr/>
        </p:nvSpPr>
        <p:spPr bwMode="auto">
          <a:xfrm>
            <a:off x="8272974" y="2094880"/>
            <a:ext cx="2926970" cy="255395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6933" y="2025040"/>
            <a:ext cx="179365" cy="17936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5187" y="2450436"/>
            <a:ext cx="179365" cy="17936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1373" y="2440910"/>
            <a:ext cx="179365" cy="17936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5349" y="2301232"/>
            <a:ext cx="27460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6684" name="Freeform 60"/>
          <p:cNvSpPr>
            <a:spLocks/>
          </p:cNvSpPr>
          <p:nvPr/>
        </p:nvSpPr>
        <p:spPr bwMode="auto">
          <a:xfrm>
            <a:off x="9507885" y="2255198"/>
            <a:ext cx="444442" cy="88888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09471" y="2053613"/>
            <a:ext cx="298412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18993" y="3490111"/>
            <a:ext cx="179365" cy="179364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21312" name="Freeform 64"/>
          <p:cNvSpPr>
            <a:spLocks/>
          </p:cNvSpPr>
          <p:nvPr/>
        </p:nvSpPr>
        <p:spPr bwMode="auto">
          <a:xfrm>
            <a:off x="9471381" y="2120280"/>
            <a:ext cx="511108" cy="41904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346" y="1398062"/>
            <a:ext cx="7557097" cy="4728548"/>
          </a:xfrm>
        </p:spPr>
        <p:txBody>
          <a:bodyPr>
            <a:normAutofit/>
          </a:bodyPr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 most work happens in the lowest </a:t>
            </a:r>
            <a:endParaRPr lang="tr-TR" sz="2400" dirty="0"/>
          </a:p>
          <a:p>
            <a:pPr marL="497845" lvl="1" indent="0">
              <a:buNone/>
            </a:pPr>
            <a:r>
              <a:rPr lang="en-US" sz="2400" dirty="0"/>
              <a:t>level searched, so not so bad!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-1" y="5486928"/>
            <a:ext cx="12190413" cy="122697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6811" y="1372665"/>
            <a:ext cx="6698379" cy="38396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226" y="549809"/>
            <a:ext cx="7801864" cy="5851398"/>
          </a:xfrm>
          <a:prstGeom prst="rect">
            <a:avLst/>
          </a:prstGeom>
          <a:noFill/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ECB41054-905E-DBCC-1709-D527F31FFB3F}"/>
              </a:ext>
            </a:extLst>
          </p:cNvPr>
          <p:cNvSpPr txBox="1"/>
          <p:nvPr/>
        </p:nvSpPr>
        <p:spPr>
          <a:xfrm>
            <a:off x="731422" y="816123"/>
            <a:ext cx="108494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Uniform-cost search is an uninformed search algorithm that </a:t>
            </a:r>
            <a:r>
              <a:rPr lang="en-US" b="1" i="0" dirty="0">
                <a:effectLst/>
                <a:latin typeface="arial" panose="020B0604020202020204" pitchFamily="34" charset="0"/>
              </a:rPr>
              <a:t>uses the lowest cumulative cost to find a path from the source to the destination</a:t>
            </a:r>
            <a:r>
              <a:rPr lang="en-US" b="0" i="0" dirty="0">
                <a:effectLst/>
                <a:latin typeface="arial" panose="020B0604020202020204" pitchFamily="34" charset="0"/>
              </a:rPr>
              <a:t>. Nodes are expanded, starting from the</a:t>
            </a:r>
            <a:r>
              <a:rPr lang="tr-TR" b="0" i="0" dirty="0">
                <a:effectLst/>
                <a:latin typeface="arial" panose="020B0604020202020204" pitchFamily="34" charset="0"/>
              </a:rPr>
              <a:t>     </a:t>
            </a:r>
            <a:r>
              <a:rPr lang="en-US" b="0" i="0" dirty="0">
                <a:effectLst/>
                <a:latin typeface="arial" panose="020B0604020202020204" pitchFamily="34" charset="0"/>
              </a:rPr>
              <a:t> root, according to the minimum cumulative cost. </a:t>
            </a:r>
            <a:endParaRPr lang="tr-TR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263" y="3409163"/>
            <a:ext cx="6715838" cy="3349189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6967" y="3382173"/>
            <a:ext cx="5485686" cy="3385833"/>
            <a:chOff x="48" y="2332"/>
            <a:chExt cx="3456" cy="2428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75"/>
              <a:ext cx="336" cy="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75"/>
              <a:ext cx="96" cy="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320"/>
              <a:ext cx="0" cy="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320"/>
              <a:ext cx="0" cy="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36"/>
              <a:chOff x="1152" y="2640"/>
              <a:chExt cx="1104" cy="1736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27"/>
                <a:ext cx="24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27"/>
                <a:ext cx="192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311"/>
                <a:ext cx="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95"/>
                <a:ext cx="0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95"/>
                <a:ext cx="144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95"/>
                <a:ext cx="168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40"/>
                <a:ext cx="0" cy="4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27"/>
              <a:ext cx="0" cy="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36"/>
              <a:chOff x="1152" y="2640"/>
              <a:chExt cx="1104" cy="1736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27"/>
                <a:ext cx="24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27"/>
                <a:ext cx="192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311"/>
                <a:ext cx="144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311"/>
                <a:ext cx="0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95"/>
                <a:ext cx="0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95"/>
                <a:ext cx="144" cy="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95"/>
                <a:ext cx="168" cy="97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40"/>
                <a:ext cx="0" cy="4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75"/>
              <a:ext cx="624" cy="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7414"/>
            <a:ext cx="121904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2826" y="3426621"/>
            <a:ext cx="290474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4417" y="3428205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316" y="3921857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6952" y="3855190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1390" y="3871063"/>
            <a:ext cx="290475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0951" y="1448852"/>
            <a:ext cx="3663471" cy="1477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1406" y="1271076"/>
            <a:ext cx="3204746" cy="176824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6646" y="3869475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3775" y="3799633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3292" y="3796461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69798" y="3869472"/>
            <a:ext cx="290474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7264" y="4382173"/>
            <a:ext cx="290475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8689" y="4304395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180" y="4399629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299" y="4398047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8864" y="4390104"/>
            <a:ext cx="290474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065" y="4355188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3948" y="4507568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103" y="4328203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316" y="3921857"/>
            <a:ext cx="290474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180" y="4399629"/>
            <a:ext cx="290475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132" y="4945658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8714" y="4945658"/>
            <a:ext cx="290474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283" y="4391695"/>
            <a:ext cx="290475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6485" y="4918679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2673" y="4926610"/>
            <a:ext cx="290474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276" y="4863122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5691" y="4869470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264" y="4928202"/>
            <a:ext cx="290475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091" y="5453592"/>
            <a:ext cx="290475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165" y="5398040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2673" y="5455184"/>
            <a:ext cx="290474" cy="265078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4580" y="5982164"/>
            <a:ext cx="290475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243" y="5925020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0930" y="5925020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297" y="5963118"/>
            <a:ext cx="290475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2194" y="3856774"/>
            <a:ext cx="290475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3933" y="4385348"/>
            <a:ext cx="290474" cy="26507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2349" y="4383755"/>
            <a:ext cx="290474" cy="26507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7268" y="4328203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3139" y="4317093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4580" y="5983747"/>
            <a:ext cx="290475" cy="265077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49176" y="3353606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3950" y="4867882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101" y="1975838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7748" y="2129803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4897" y="2623453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3781" y="1658379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4894" y="1220284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2352" y="1640917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2507" y="2253614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2660" y="2126630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6641" y="2852024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39643" y="2372659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5517" y="1721871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517" y="3613917"/>
            <a:ext cx="396823" cy="2985699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315868" y="4828200"/>
            <a:ext cx="1757138" cy="40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0" tIns="45712" rIns="91420" bIns="4571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3303" y="1828218"/>
            <a:ext cx="5380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2810" y="1829804"/>
            <a:ext cx="1615865" cy="23809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5190" y="1829805"/>
            <a:ext cx="1371421" cy="1904593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6299" y="2209167"/>
            <a:ext cx="27460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347" y="1367901"/>
            <a:ext cx="7365041" cy="472854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nodes </a:t>
            </a:r>
            <a:r>
              <a:rPr lang="en-US" sz="2400"/>
              <a:t>does UCS </a:t>
            </a:r>
            <a:r>
              <a:rPr lang="en-US" sz="2400" dirty="0"/>
              <a:t>expand?</a:t>
            </a:r>
          </a:p>
          <a:p>
            <a:pPr lvl="1"/>
            <a:r>
              <a:rPr lang="en-US" dirty="0"/>
              <a:t>Processes all nodes with cost less than cheapest solution!</a:t>
            </a:r>
          </a:p>
          <a:p>
            <a:pPr lvl="1"/>
            <a:r>
              <a:rPr lang="en-US" dirty="0"/>
              <a:t>If that solution costs </a:t>
            </a:r>
            <a:r>
              <a:rPr lang="en-US" i="1" dirty="0">
                <a:latin typeface="Times New Roman" pitchFamily="18" charset="0"/>
              </a:rPr>
              <a:t>C* </a:t>
            </a:r>
            <a:r>
              <a:rPr lang="en-US" dirty="0"/>
              <a:t>and arcs cost at least 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i="1" dirty="0">
                <a:sym typeface="Symbol" pitchFamily="18" charset="2"/>
              </a:rPr>
              <a:t>,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dirty="0">
                <a:sym typeface="Symbol" pitchFamily="18" charset="2"/>
              </a:rPr>
              <a:t>then the “effective depth” is roughly </a:t>
            </a: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dirty="0"/>
          </a:p>
          <a:p>
            <a:pPr lvl="1"/>
            <a:r>
              <a:rPr lang="en-US" dirty="0"/>
              <a:t>Takes time O(</a:t>
            </a:r>
            <a:r>
              <a:rPr lang="en-US" dirty="0" err="1"/>
              <a:t>b</a:t>
            </a:r>
            <a:r>
              <a:rPr lang="en-US" i="1" baseline="30000" dirty="0" err="1">
                <a:latin typeface="Times New Roman" pitchFamily="18" charset="0"/>
              </a:rPr>
              <a:t>C</a:t>
            </a:r>
            <a:r>
              <a:rPr lang="en-US" i="1" baseline="30000" dirty="0">
                <a:latin typeface="Times New Roman" pitchFamily="18" charset="0"/>
              </a:rPr>
              <a:t>*/</a:t>
            </a:r>
            <a:r>
              <a:rPr lang="en-US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dirty="0"/>
              <a:t>Has roughly the last tier, so O(</a:t>
            </a:r>
            <a:r>
              <a:rPr lang="en-US" dirty="0" err="1"/>
              <a:t>b</a:t>
            </a:r>
            <a:r>
              <a:rPr lang="en-US" i="1" baseline="30000" dirty="0" err="1">
                <a:latin typeface="Times New Roman" pitchFamily="18" charset="0"/>
              </a:rPr>
              <a:t>C</a:t>
            </a:r>
            <a:r>
              <a:rPr lang="en-US" i="1" baseline="30000" dirty="0">
                <a:latin typeface="Times New Roman" pitchFamily="18" charset="0"/>
              </a:rPr>
              <a:t>*/</a:t>
            </a:r>
            <a:r>
              <a:rPr lang="en-US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3924" y="2002815"/>
            <a:ext cx="2926970" cy="255395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7883" y="1932976"/>
            <a:ext cx="179365" cy="17936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6137" y="2358371"/>
            <a:ext cx="179365" cy="17936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2327" y="2348846"/>
            <a:ext cx="179365" cy="17936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88835" y="2163134"/>
            <a:ext cx="444442" cy="88888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599951" y="1982185"/>
            <a:ext cx="298412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7571" y="4474234"/>
            <a:ext cx="179364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499943" y="3398047"/>
            <a:ext cx="179365" cy="179364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0582" y="3953602"/>
            <a:ext cx="179365" cy="179364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3289" y="1829802"/>
            <a:ext cx="265077" cy="1980942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8057" y="2603374"/>
            <a:ext cx="1447611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599950" y="1906155"/>
            <a:ext cx="838091" cy="1218882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0" tIns="45712" rIns="91420" bIns="45712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3595" y="2866304"/>
            <a:ext cx="8253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18993" y="2471067"/>
            <a:ext cx="8253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3121" y="2093292"/>
            <a:ext cx="825393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1391" y="4115505"/>
            <a:ext cx="1912688" cy="177142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144" y="1448853"/>
            <a:ext cx="6476156" cy="4525374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4559" y="4891695"/>
            <a:ext cx="163492" cy="15396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2652" y="5007568"/>
            <a:ext cx="914281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1539" y="4913916"/>
            <a:ext cx="163492" cy="15396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1850" y="5031377"/>
            <a:ext cx="914281" cy="400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6306" y="4550427"/>
            <a:ext cx="869838" cy="8698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0" tIns="45712" rIns="91420" bIns="45712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2247" y="1372664"/>
            <a:ext cx="2576744" cy="2244432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4" tIns="45712" rIns="91424" bIns="45712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4" tIns="45712" rIns="91424" bIns="45712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81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4" tIns="45712" rIns="91424" bIns="45712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4" tIns="45712" rIns="91424" bIns="45712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4" tIns="45712" rIns="91424" bIns="45712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24" tIns="45712" rIns="91424" bIns="45712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24" tIns="45712" rIns="91424" bIns="45712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81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4" tIns="45712" rIns="91424" bIns="45712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81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4" tIns="45712" rIns="91424" bIns="45712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81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4" tIns="45712" rIns="91424" bIns="45712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9906" y="1144093"/>
            <a:ext cx="6350602" cy="532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2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Search</a:t>
            </a:r>
            <a:r>
              <a:rPr lang="tr-TR" altLang="ko-KR" dirty="0"/>
              <a:t> Problem</a:t>
            </a:r>
            <a:endParaRPr lang="ko-KR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28AAD39-6CF8-1AFF-1717-AA94CADA97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485900"/>
            <a:ext cx="11102975" cy="482441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+mj-lt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+mj-lt"/>
              </a:rPr>
              <a:t>A state space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+mj-lt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+mj-lt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+mj-lt"/>
              </a:rPr>
              <a:t>A successor function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>
                <a:latin typeface="+mj-lt"/>
              </a:rPr>
              <a:t>	(with actions, costs)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+mj-lt"/>
            </a:endParaRP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+mj-lt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400" dirty="0">
                <a:latin typeface="+mj-lt"/>
              </a:rPr>
              <a:t>A start state and a goal test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>
              <a:latin typeface="+mj-lt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</a:t>
            </a:r>
            <a:r>
              <a:rPr lang="tr-TR" sz="2800" dirty="0"/>
              <a:t> (final) </a:t>
            </a:r>
            <a:r>
              <a:rPr lang="en-US" sz="2800" dirty="0"/>
              <a:t>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8A48C-A7A6-86C7-6E4B-C620A5449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6AC31E-6F04-E6F6-4E3C-4F8E1405A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1F3A99-93EC-D811-AFAE-4CD44DBA2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612721-1910-AE73-F4CB-DA1934DA4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3D02B-4CFF-C0D7-6287-7C08CAB45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1F646-A361-486C-E057-B3069ED19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3D9B49-AC11-DCFF-66C8-0919B2BC5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3371E5-05E4-21C6-DA3D-1A706746D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3DCEF-A31F-F4A1-8047-49653C894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D58273-C8D6-CDF3-4B08-B5516129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Line 14">
            <a:extLst>
              <a:ext uri="{FF2B5EF4-FFF2-40B4-BE49-F238E27FC236}">
                <a16:creationId xmlns:a16="http://schemas.microsoft.com/office/drawing/2014/main" id="{DF51DF8D-5F55-DE39-B511-BF6C86C30C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6" name="Line 15">
            <a:extLst>
              <a:ext uri="{FF2B5EF4-FFF2-40B4-BE49-F238E27FC236}">
                <a16:creationId xmlns:a16="http://schemas.microsoft.com/office/drawing/2014/main" id="{FB39C6AE-0821-DF03-59AA-C13B813427C8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" name="Text Box 16">
            <a:extLst>
              <a:ext uri="{FF2B5EF4-FFF2-40B4-BE49-F238E27FC236}">
                <a16:creationId xmlns:a16="http://schemas.microsoft.com/office/drawing/2014/main" id="{D2A01359-B9B6-BB91-4993-F782DD04D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“N”, </a:t>
            </a:r>
            <a:r>
              <a:rPr lang="tr-TR" dirty="0">
                <a:latin typeface="Calibri" pitchFamily="34" charset="0"/>
              </a:rPr>
              <a:t>2</a:t>
            </a:r>
            <a:r>
              <a:rPr lang="en-US" dirty="0">
                <a:latin typeface="Calibri" pitchFamily="34" charset="0"/>
              </a:rPr>
              <a:t>.0</a:t>
            </a:r>
          </a:p>
        </p:txBody>
      </p:sp>
      <p:sp>
        <p:nvSpPr>
          <p:cNvPr id="18" name="Text Box 17">
            <a:extLst>
              <a:ext uri="{FF2B5EF4-FFF2-40B4-BE49-F238E27FC236}">
                <a16:creationId xmlns:a16="http://schemas.microsoft.com/office/drawing/2014/main" id="{8A78C82A-0231-F4B5-AF0D-981E7F578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</a:t>
            </a:r>
            <a:r>
              <a:rPr lang="tr-TR" dirty="0">
                <a:latin typeface="Calibri" pitchFamily="34" charset="0"/>
              </a:rPr>
              <a:t>2</a:t>
            </a:r>
            <a:r>
              <a:rPr lang="en-US" dirty="0">
                <a:latin typeface="Calibri" pitchFamily="34" charset="0"/>
              </a:rPr>
              <a:t>.0</a:t>
            </a:r>
          </a:p>
        </p:txBody>
      </p:sp>
    </p:spTree>
    <p:extLst>
      <p:ext uri="{BB962C8B-B14F-4D97-AF65-F5344CB8AC3E}">
        <p14:creationId xmlns:p14="http://schemas.microsoft.com/office/powerpoint/2010/main" val="30262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/>
              <a:t>Video of Demo Maze with Deep/Shallow Water --- DFS, BFS, or UCS? (part 1)</a:t>
            </a:r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3532" y="1152540"/>
            <a:ext cx="7203348" cy="532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4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1" y="-24156"/>
            <a:ext cx="12190413" cy="1142851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7819" y="1144093"/>
            <a:ext cx="7214775" cy="533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6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1" y="-24156"/>
            <a:ext cx="12190413" cy="1142851"/>
          </a:xfrm>
        </p:spPr>
        <p:txBody>
          <a:bodyPr/>
          <a:lstStyle/>
          <a:p>
            <a:r>
              <a:rPr lang="en-US" sz="2800" dirty="0"/>
              <a:t>Video of Demo Maze with Deep/Shallow Water --- DFS, BFS, or UCS? (part 3)</a:t>
            </a:r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87818" y="1144093"/>
            <a:ext cx="7214776" cy="533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9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346" y="1525042"/>
            <a:ext cx="10441388" cy="4728548"/>
          </a:xfrm>
        </p:spPr>
        <p:txBody>
          <a:bodyPr>
            <a:normAutofit/>
          </a:bodyPr>
          <a:lstStyle/>
          <a:p>
            <a:r>
              <a:rPr lang="en-US" sz="2000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5286" y="3256383"/>
            <a:ext cx="4281422" cy="29762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710" y="1677422"/>
            <a:ext cx="4799975" cy="3839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3" cstate="print"/>
          <a:srcRect t="53906"/>
          <a:stretch>
            <a:fillRect/>
          </a:stretch>
        </p:blipFill>
        <p:spPr bwMode="auto">
          <a:xfrm>
            <a:off x="6933297" y="1372662"/>
            <a:ext cx="4380929" cy="4495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620" y="2135150"/>
            <a:ext cx="6473362" cy="27111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634" y="77431"/>
            <a:ext cx="8066002" cy="60571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140" y="1601232"/>
            <a:ext cx="7695198" cy="48761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9563" y="515524"/>
            <a:ext cx="6163642" cy="46285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982638" y="1989634"/>
            <a:ext cx="10369152" cy="3384376"/>
          </a:xfrm>
        </p:spPr>
        <p:txBody>
          <a:bodyPr/>
          <a:lstStyle/>
          <a:p>
            <a:r>
              <a:rPr lang="tr-TR" altLang="ko-KR" dirty="0" err="1"/>
              <a:t>End</a:t>
            </a:r>
            <a:r>
              <a:rPr lang="tr-TR" altLang="ko-KR" dirty="0"/>
              <a:t> of </a:t>
            </a:r>
            <a:r>
              <a:rPr lang="tr-TR" altLang="ko-KR" dirty="0" err="1"/>
              <a:t>the</a:t>
            </a:r>
            <a:r>
              <a:rPr lang="tr-TR" altLang="ko-KR" dirty="0"/>
              <a:t> </a:t>
            </a:r>
            <a:r>
              <a:rPr lang="tr-TR" altLang="ko-KR" dirty="0" err="1"/>
              <a:t>Week</a:t>
            </a:r>
            <a:r>
              <a:rPr lang="tr-TR" altLang="ko-KR" dirty="0"/>
              <a:t>…</a:t>
            </a:r>
            <a:br>
              <a:rPr lang="tr-TR" altLang="ko-KR" dirty="0"/>
            </a:br>
            <a:br>
              <a:rPr lang="tr-TR" altLang="ko-KR" dirty="0"/>
            </a:b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Search</a:t>
            </a:r>
            <a:r>
              <a:rPr lang="tr-TR" altLang="ko-KR" dirty="0"/>
              <a:t> Problem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53E02-1608-0EBC-8F05-F38A94F204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4766" y="1269554"/>
            <a:ext cx="7548619" cy="3960440"/>
          </a:xfrm>
          <a:prstGeom prst="rect">
            <a:avLst/>
          </a:prstGeom>
          <a:noFill/>
        </p:spPr>
      </p:pic>
      <p:sp>
        <p:nvSpPr>
          <p:cNvPr id="20" name="Metin kutusu 19">
            <a:extLst>
              <a:ext uri="{FF2B5EF4-FFF2-40B4-BE49-F238E27FC236}">
                <a16:creationId xmlns:a16="http://schemas.microsoft.com/office/drawing/2014/main" id="{1BDC2F2E-4467-0F4F-6535-6DA0C978E9E1}"/>
              </a:ext>
            </a:extLst>
          </p:cNvPr>
          <p:cNvSpPr txBox="1"/>
          <p:nvPr/>
        </p:nvSpPr>
        <p:spPr>
          <a:xfrm>
            <a:off x="1774727" y="5236091"/>
            <a:ext cx="98061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1" u="none" strike="noStrike" baseline="0" dirty="0">
                <a:latin typeface="+mj-lt"/>
              </a:rPr>
              <a:t>Under these assumptions, the solution to any problem is a fixed sequence of actions.</a:t>
            </a:r>
            <a:endParaRPr lang="tr-T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83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Search</a:t>
            </a:r>
            <a:r>
              <a:rPr lang="tr-TR" altLang="ko-KR" dirty="0"/>
              <a:t> Problem</a:t>
            </a:r>
            <a:endParaRPr lang="ko-KR" altLang="en-US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F670C398-D936-6620-4601-3DFAFE65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6" y="1413570"/>
            <a:ext cx="10971372" cy="48245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0" i="0" u="none" strike="noStrike" baseline="0" dirty="0"/>
              <a:t>The process SEARCH of looking for a sequence of actions that reaches the goal is called </a:t>
            </a:r>
            <a:r>
              <a:rPr lang="en-US" sz="2800" b="1" i="0" u="none" strike="noStrike" baseline="0" dirty="0"/>
              <a:t>search</a:t>
            </a:r>
            <a:r>
              <a:rPr lang="tr-TR" sz="2800" b="1" i="0" u="none" strike="noStrike" baseline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800" i="0" dirty="0"/>
              <a:t>A search algorithm takes a problem as input and returns a </a:t>
            </a:r>
            <a:r>
              <a:rPr lang="en-US" altLang="en-US" sz="2800" b="1" i="0" dirty="0"/>
              <a:t>solution</a:t>
            </a:r>
            <a:r>
              <a:rPr lang="en-US" altLang="en-US" sz="2800" i="0" dirty="0"/>
              <a:t> in the form of an action</a:t>
            </a:r>
            <a:r>
              <a:rPr lang="tr-TR" altLang="en-US" sz="2800" i="0" dirty="0"/>
              <a:t> </a:t>
            </a:r>
            <a:r>
              <a:rPr lang="tr-TR" altLang="en-US" sz="2800" i="0" dirty="0" err="1"/>
              <a:t>sequence</a:t>
            </a:r>
            <a:r>
              <a:rPr lang="tr-TR" altLang="en-US" sz="2800" i="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800" i="0" dirty="0"/>
              <a:t>Once a solution is found, the actions it recommends can be carried out. </a:t>
            </a:r>
            <a:r>
              <a:rPr lang="tr-TR" altLang="en-US" sz="2800" i="0" dirty="0"/>
              <a:t> </a:t>
            </a:r>
            <a:r>
              <a:rPr lang="en-US" altLang="en-US" sz="2800" i="0" dirty="0"/>
              <a:t>This</a:t>
            </a:r>
            <a:r>
              <a:rPr lang="tr-TR" altLang="en-US" sz="2800" i="0" dirty="0"/>
              <a:t> </a:t>
            </a:r>
            <a:r>
              <a:rPr lang="en-US" altLang="en-US" sz="2800" i="0" dirty="0"/>
              <a:t>EXECUTION is called the </a:t>
            </a:r>
            <a:r>
              <a:rPr lang="en-US" altLang="en-US" sz="2800" b="1" i="0" dirty="0"/>
              <a:t>execution</a:t>
            </a:r>
            <a:r>
              <a:rPr lang="en-US" altLang="en-US" sz="2800" i="0" dirty="0"/>
              <a:t> phase.</a:t>
            </a:r>
            <a:endParaRPr lang="tr-TR" altLang="en-US" sz="2800" i="0" dirty="0"/>
          </a:p>
          <a:p>
            <a:pPr>
              <a:buFont typeface="Arial" panose="020B0604020202020204" pitchFamily="34" charset="0"/>
              <a:buChar char="•"/>
            </a:pPr>
            <a:r>
              <a:rPr lang="tr-TR" altLang="en-US" sz="2800" i="0" dirty="0" err="1"/>
              <a:t>While</a:t>
            </a:r>
            <a:r>
              <a:rPr lang="tr-TR" altLang="en-US" sz="2800" i="0" dirty="0"/>
              <a:t> </a:t>
            </a:r>
            <a:r>
              <a:rPr lang="tr-TR" altLang="en-US" sz="2800" i="0" dirty="0" err="1"/>
              <a:t>the</a:t>
            </a:r>
            <a:r>
              <a:rPr lang="tr-TR" altLang="en-US" sz="2800" i="0" dirty="0"/>
              <a:t> </a:t>
            </a:r>
            <a:r>
              <a:rPr lang="en-US" altLang="en-US" sz="2800" i="0" dirty="0"/>
              <a:t>agent is executing the solution sequence it ignores its percepts</a:t>
            </a:r>
            <a:r>
              <a:rPr lang="tr-TR" altLang="en-US" sz="2800" i="0" dirty="0"/>
              <a:t> </a:t>
            </a:r>
            <a:r>
              <a:rPr lang="en-US" altLang="en-US" sz="2800" i="0" dirty="0"/>
              <a:t>when choosing an action because it knows in advance what they will be.</a:t>
            </a:r>
            <a:r>
              <a:rPr lang="tr-TR" altLang="en-US" sz="2800" i="0" dirty="0"/>
              <a:t> </a:t>
            </a:r>
            <a:r>
              <a:rPr lang="tr-TR" altLang="en-US" sz="2800" i="0" dirty="0" err="1"/>
              <a:t>This</a:t>
            </a:r>
            <a:r>
              <a:rPr lang="tr-TR" altLang="en-US" sz="2800" i="0" dirty="0"/>
              <a:t> is </a:t>
            </a:r>
            <a:r>
              <a:rPr lang="tr-TR" altLang="en-US" sz="2800" b="1" i="0" dirty="0"/>
              <a:t>OPEN-LOOP</a:t>
            </a:r>
          </a:p>
          <a:p>
            <a:pPr>
              <a:buFont typeface="Arial" panose="020B0604020202020204" pitchFamily="34" charset="0"/>
              <a:buChar char="•"/>
            </a:pPr>
            <a:endParaRPr lang="tr-TR" altLang="en-US" sz="2800" i="0" dirty="0">
              <a:latin typeface="Times-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5980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Search</a:t>
            </a:r>
            <a:r>
              <a:rPr lang="tr-TR" altLang="ko-KR" dirty="0"/>
              <a:t> Problem</a:t>
            </a:r>
            <a:endParaRPr lang="ko-KR" altLang="en-US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F670C398-D936-6620-4601-3DFAFE65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6" y="1413570"/>
            <a:ext cx="10971372" cy="48245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tr-TR" altLang="en-US" sz="2800" i="0" dirty="0">
              <a:latin typeface="Times-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 sz="32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EC5769B-D21D-BFCA-CCFE-F4E4942BB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750" y="1557586"/>
            <a:ext cx="8494409" cy="457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41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Formulating</a:t>
            </a:r>
            <a:r>
              <a:rPr lang="tr-TR" altLang="ko-KR" dirty="0"/>
              <a:t> </a:t>
            </a:r>
            <a:r>
              <a:rPr lang="tr-TR" altLang="ko-KR" dirty="0" err="1"/>
              <a:t>problems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434BB5F8-F25E-02DC-0047-4B827CE2EC91}"/>
                  </a:ext>
                </a:extLst>
              </p:cNvPr>
              <p:cNvSpPr txBox="1"/>
              <p:nvPr/>
            </p:nvSpPr>
            <p:spPr>
              <a:xfrm>
                <a:off x="190550" y="1557586"/>
                <a:ext cx="9042284" cy="3847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2400" b="1" i="0" u="none" strike="noStrike" baseline="0" dirty="0">
                    <a:latin typeface="+mj-lt"/>
                  </a:rPr>
                  <a:t>States:</a:t>
                </a:r>
                <a:r>
                  <a:rPr lang="en-US" dirty="0">
                    <a:latin typeface="+mj-lt"/>
                  </a:rPr>
                  <a:t>The state is determined by both the agent location and the dirt locations. The</a:t>
                </a:r>
              </a:p>
              <a:p>
                <a:r>
                  <a:rPr lang="en-US" dirty="0">
                    <a:latin typeface="+mj-lt"/>
                  </a:rPr>
                  <a:t>agent is in one of two locations, each of which might or might not contain dirt</a:t>
                </a:r>
                <a:r>
                  <a:rPr lang="tr-TR" dirty="0">
                    <a:latin typeface="+mj-lt"/>
                  </a:rPr>
                  <a:t>.</a:t>
                </a:r>
              </a:p>
              <a:p>
                <a:r>
                  <a:rPr lang="en-US" dirty="0">
                    <a:latin typeface="+mj-lt"/>
                  </a:rPr>
                  <a:t>A larger environment with n locations has</a:t>
                </a:r>
                <a:r>
                  <a:rPr lang="tr-TR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tr-TR" dirty="0" err="1">
                    <a:latin typeface="+mj-lt"/>
                  </a:rPr>
                  <a:t>states</a:t>
                </a:r>
                <a:r>
                  <a:rPr lang="tr-TR" dirty="0">
                    <a:latin typeface="+mj-lt"/>
                  </a:rPr>
                  <a:t>.</a:t>
                </a:r>
                <a:endParaRPr lang="tr-TR" sz="2400" b="1" i="0" u="none" strike="noStrike" baseline="0" dirty="0">
                  <a:latin typeface="+mj-lt"/>
                </a:endParaRPr>
              </a:p>
              <a:p>
                <a:r>
                  <a:rPr lang="tr-TR" sz="2400" b="1" i="0" u="none" strike="noStrike" baseline="0" dirty="0" err="1">
                    <a:latin typeface="+mj-lt"/>
                  </a:rPr>
                  <a:t>Initial</a:t>
                </a:r>
                <a:r>
                  <a:rPr lang="tr-TR" sz="2400" b="1" i="0" u="none" strike="noStrike" baseline="0" dirty="0">
                    <a:latin typeface="+mj-lt"/>
                  </a:rPr>
                  <a:t> </a:t>
                </a:r>
                <a:r>
                  <a:rPr lang="tr-TR" sz="2400" b="1" i="0" u="none" strike="noStrike" baseline="0" dirty="0" err="1">
                    <a:latin typeface="+mj-lt"/>
                  </a:rPr>
                  <a:t>state</a:t>
                </a:r>
                <a:r>
                  <a:rPr lang="tr-TR" sz="2400" b="1" i="0" u="none" strike="noStrike" baseline="0" dirty="0">
                    <a:latin typeface="+mj-lt"/>
                  </a:rPr>
                  <a:t>: </a:t>
                </a:r>
                <a:r>
                  <a:rPr lang="en-US" dirty="0">
                    <a:latin typeface="+mj-lt"/>
                  </a:rPr>
                  <a:t>Any state can be designated as the initial state</a:t>
                </a:r>
                <a:r>
                  <a:rPr lang="tr-TR" dirty="0">
                    <a:latin typeface="+mj-lt"/>
                  </a:rPr>
                  <a:t>.</a:t>
                </a:r>
                <a:endParaRPr lang="tr-TR" sz="2400" b="1" dirty="0">
                  <a:latin typeface="+mj-lt"/>
                </a:endParaRPr>
              </a:p>
              <a:p>
                <a:r>
                  <a:rPr lang="tr-TR" sz="2400" b="1" i="0" u="none" strike="noStrike" baseline="0" dirty="0" err="1">
                    <a:latin typeface="+mj-lt"/>
                  </a:rPr>
                  <a:t>Actions</a:t>
                </a:r>
                <a:r>
                  <a:rPr lang="tr-TR" sz="2400" b="1" i="0" u="none" strike="noStrike" baseline="0" dirty="0">
                    <a:latin typeface="+mj-lt"/>
                  </a:rPr>
                  <a:t>: </a:t>
                </a:r>
                <a:r>
                  <a:rPr lang="en-US" dirty="0">
                    <a:latin typeface="+mj-lt"/>
                  </a:rPr>
                  <a:t>In this simple environment, each state has just three actions: </a:t>
                </a:r>
                <a:r>
                  <a:rPr lang="en-US" i="1" dirty="0">
                    <a:latin typeface="+mj-lt"/>
                  </a:rPr>
                  <a:t>Left</a:t>
                </a:r>
                <a:r>
                  <a:rPr lang="en-US" dirty="0">
                    <a:latin typeface="+mj-lt"/>
                  </a:rPr>
                  <a:t>, </a:t>
                </a:r>
                <a:r>
                  <a:rPr lang="en-US" i="1" dirty="0">
                    <a:latin typeface="+mj-lt"/>
                  </a:rPr>
                  <a:t>Right</a:t>
                </a:r>
                <a:r>
                  <a:rPr lang="en-US" dirty="0">
                    <a:latin typeface="+mj-lt"/>
                  </a:rPr>
                  <a:t>, and</a:t>
                </a:r>
                <a:r>
                  <a:rPr lang="tr-TR" dirty="0">
                    <a:latin typeface="+mj-lt"/>
                  </a:rPr>
                  <a:t> </a:t>
                </a:r>
                <a:r>
                  <a:rPr lang="en-US" i="1" dirty="0">
                    <a:latin typeface="+mj-lt"/>
                  </a:rPr>
                  <a:t>Suck</a:t>
                </a:r>
                <a:r>
                  <a:rPr lang="en-US" dirty="0">
                    <a:latin typeface="+mj-lt"/>
                  </a:rPr>
                  <a:t>. Larger environments might also include </a:t>
                </a:r>
                <a:r>
                  <a:rPr lang="en-US" i="1" dirty="0">
                    <a:latin typeface="+mj-lt"/>
                  </a:rPr>
                  <a:t>Up </a:t>
                </a:r>
                <a:r>
                  <a:rPr lang="en-US" dirty="0">
                    <a:latin typeface="+mj-lt"/>
                  </a:rPr>
                  <a:t>and </a:t>
                </a:r>
                <a:r>
                  <a:rPr lang="en-US" i="1" dirty="0">
                    <a:latin typeface="+mj-lt"/>
                  </a:rPr>
                  <a:t>Down</a:t>
                </a:r>
                <a:r>
                  <a:rPr lang="tr-TR" i="1" dirty="0">
                    <a:latin typeface="+mj-lt"/>
                  </a:rPr>
                  <a:t>.</a:t>
                </a:r>
                <a:endParaRPr lang="tr-TR" sz="2400" dirty="0">
                  <a:latin typeface="+mj-lt"/>
                </a:endParaRPr>
              </a:p>
              <a:p>
                <a:r>
                  <a:rPr lang="tr-TR" sz="2400" b="1" i="0" u="none" strike="noStrike" baseline="0" dirty="0" err="1">
                    <a:latin typeface="+mj-lt"/>
                  </a:rPr>
                  <a:t>Transition</a:t>
                </a:r>
                <a:r>
                  <a:rPr lang="tr-TR" sz="2400" b="1" i="0" u="none" strike="noStrike" baseline="0" dirty="0">
                    <a:latin typeface="+mj-lt"/>
                  </a:rPr>
                  <a:t> model: </a:t>
                </a:r>
                <a:r>
                  <a:rPr lang="en-US" dirty="0">
                    <a:latin typeface="+mj-lt"/>
                  </a:rPr>
                  <a:t>The actions have their expected effects, except that moving </a:t>
                </a:r>
                <a:r>
                  <a:rPr lang="en-US" i="1" dirty="0">
                    <a:latin typeface="+mj-lt"/>
                  </a:rPr>
                  <a:t>Left </a:t>
                </a:r>
                <a:r>
                  <a:rPr lang="en-US" dirty="0">
                    <a:latin typeface="+mj-lt"/>
                  </a:rPr>
                  <a:t>in</a:t>
                </a:r>
                <a:r>
                  <a:rPr lang="tr-TR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the leftmost square, moving </a:t>
                </a:r>
                <a:r>
                  <a:rPr lang="en-US" i="1" dirty="0">
                    <a:latin typeface="+mj-lt"/>
                  </a:rPr>
                  <a:t>Right </a:t>
                </a:r>
                <a:r>
                  <a:rPr lang="en-US" dirty="0">
                    <a:latin typeface="+mj-lt"/>
                  </a:rPr>
                  <a:t>in the rightmost square, and </a:t>
                </a:r>
                <a:r>
                  <a:rPr lang="en-US" i="1" dirty="0">
                    <a:latin typeface="+mj-lt"/>
                  </a:rPr>
                  <a:t>Suck</a:t>
                </a:r>
                <a:r>
                  <a:rPr lang="en-US" dirty="0">
                    <a:latin typeface="+mj-lt"/>
                  </a:rPr>
                  <a:t>ing in a clean </a:t>
                </a:r>
                <a:r>
                  <a:rPr lang="tr-TR" dirty="0">
                    <a:latin typeface="+mj-lt"/>
                  </a:rPr>
                  <a:t>    </a:t>
                </a:r>
                <a:r>
                  <a:rPr lang="en-US" dirty="0">
                    <a:latin typeface="+mj-lt"/>
                  </a:rPr>
                  <a:t>square</a:t>
                </a:r>
                <a:r>
                  <a:rPr lang="tr-TR" dirty="0">
                    <a:latin typeface="+mj-lt"/>
                  </a:rPr>
                  <a:t> </a:t>
                </a:r>
                <a:r>
                  <a:rPr lang="tr-TR" dirty="0" err="1">
                    <a:latin typeface="+mj-lt"/>
                  </a:rPr>
                  <a:t>have</a:t>
                </a:r>
                <a:r>
                  <a:rPr lang="tr-TR" dirty="0">
                    <a:latin typeface="+mj-lt"/>
                  </a:rPr>
                  <a:t> </a:t>
                </a:r>
                <a:r>
                  <a:rPr lang="tr-TR" dirty="0" err="1">
                    <a:latin typeface="+mj-lt"/>
                  </a:rPr>
                  <a:t>no</a:t>
                </a:r>
                <a:r>
                  <a:rPr lang="tr-TR" dirty="0">
                    <a:latin typeface="+mj-lt"/>
                  </a:rPr>
                  <a:t> </a:t>
                </a:r>
                <a:r>
                  <a:rPr lang="tr-TR" dirty="0" err="1">
                    <a:latin typeface="+mj-lt"/>
                  </a:rPr>
                  <a:t>effect</a:t>
                </a:r>
                <a:r>
                  <a:rPr lang="tr-TR" dirty="0">
                    <a:latin typeface="+mj-lt"/>
                  </a:rPr>
                  <a:t>.</a:t>
                </a:r>
                <a:endParaRPr lang="tr-TR" sz="2400" b="1" i="0" u="none" strike="noStrike" baseline="0" dirty="0">
                  <a:latin typeface="+mj-lt"/>
                </a:endParaRPr>
              </a:p>
              <a:p>
                <a:r>
                  <a:rPr lang="tr-TR" sz="2400" b="1" i="0" u="none" strike="noStrike" baseline="0" dirty="0" err="1">
                    <a:latin typeface="+mj-lt"/>
                  </a:rPr>
                  <a:t>Goal</a:t>
                </a:r>
                <a:r>
                  <a:rPr lang="tr-TR" sz="2400" b="1" i="0" u="none" strike="noStrike" baseline="0" dirty="0">
                    <a:latin typeface="+mj-lt"/>
                  </a:rPr>
                  <a:t> test: </a:t>
                </a:r>
                <a:r>
                  <a:rPr lang="en-US" dirty="0">
                    <a:latin typeface="+mj-lt"/>
                  </a:rPr>
                  <a:t>This checks whether all the squares are clean</a:t>
                </a:r>
                <a:r>
                  <a:rPr lang="tr-TR" dirty="0">
                    <a:latin typeface="+mj-lt"/>
                  </a:rPr>
                  <a:t>.</a:t>
                </a:r>
                <a:endParaRPr lang="tr-TR" sz="2400" b="1" dirty="0">
                  <a:latin typeface="+mj-lt"/>
                </a:endParaRPr>
              </a:p>
              <a:p>
                <a:r>
                  <a:rPr lang="tr-TR" sz="2400" b="1" i="0" u="none" strike="noStrike" baseline="0" dirty="0" err="1">
                    <a:latin typeface="+mj-lt"/>
                  </a:rPr>
                  <a:t>Path</a:t>
                </a:r>
                <a:r>
                  <a:rPr lang="tr-TR" sz="2400" b="1" i="0" u="none" strike="noStrike" baseline="0" dirty="0">
                    <a:latin typeface="+mj-lt"/>
                  </a:rPr>
                  <a:t> </a:t>
                </a:r>
                <a:r>
                  <a:rPr lang="tr-TR" sz="2400" b="1" i="0" u="none" strike="noStrike" baseline="0" dirty="0" err="1">
                    <a:latin typeface="+mj-lt"/>
                  </a:rPr>
                  <a:t>cost</a:t>
                </a:r>
                <a:r>
                  <a:rPr lang="tr-TR" sz="2400" b="1" i="0" u="none" strike="noStrike" baseline="0" dirty="0">
                    <a:latin typeface="+mj-lt"/>
                  </a:rPr>
                  <a:t>: </a:t>
                </a:r>
                <a:r>
                  <a:rPr lang="en-US" dirty="0">
                    <a:latin typeface="+mj-lt"/>
                  </a:rPr>
                  <a:t>Each step costs 1, so the path cost is the number of steps in the path</a:t>
                </a:r>
                <a:r>
                  <a:rPr lang="tr-TR" dirty="0">
                    <a:latin typeface="+mj-lt"/>
                  </a:rPr>
                  <a:t>.</a:t>
                </a:r>
                <a:endParaRPr lang="tr-TR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Metin kutusu 2">
                <a:extLst>
                  <a:ext uri="{FF2B5EF4-FFF2-40B4-BE49-F238E27FC236}">
                    <a16:creationId xmlns:a16="http://schemas.microsoft.com/office/drawing/2014/main" id="{434BB5F8-F25E-02DC-0047-4B827CE2EC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50" y="1557586"/>
                <a:ext cx="9042284" cy="3847207"/>
              </a:xfrm>
              <a:prstGeom prst="rect">
                <a:avLst/>
              </a:prstGeom>
              <a:blipFill>
                <a:blip r:embed="rId3"/>
                <a:stretch>
                  <a:fillRect l="-1011" t="-1268" r="-472" b="-285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Resim 5">
            <a:extLst>
              <a:ext uri="{FF2B5EF4-FFF2-40B4-BE49-F238E27FC236}">
                <a16:creationId xmlns:a16="http://schemas.microsoft.com/office/drawing/2014/main" id="{9CD6B02C-DE04-273A-508F-4D9A7AA78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834" y="1287612"/>
            <a:ext cx="2641317" cy="142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1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Example</a:t>
            </a:r>
            <a:endParaRPr lang="ko-KR" altLang="en-US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F670C398-D936-6620-4601-3DFAFE65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6" y="1413570"/>
            <a:ext cx="10971372" cy="48245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tr-TR" altLang="en-US" sz="2800" i="0" dirty="0">
              <a:latin typeface="Times-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 sz="3200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34BB5F8-F25E-02DC-0047-4B827CE2EC91}"/>
              </a:ext>
            </a:extLst>
          </p:cNvPr>
          <p:cNvSpPr txBox="1"/>
          <p:nvPr/>
        </p:nvSpPr>
        <p:spPr>
          <a:xfrm>
            <a:off x="802618" y="1989634"/>
            <a:ext cx="105851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4400" b="1" i="0" u="none" strike="noStrike" baseline="0" dirty="0" err="1">
                <a:latin typeface="+mj-lt"/>
              </a:rPr>
              <a:t>States</a:t>
            </a:r>
            <a:endParaRPr lang="tr-TR" sz="4400" b="1" i="0" u="none" strike="noStrike" baseline="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4400" b="1" i="0" u="none" strike="noStrike" baseline="0" dirty="0" err="1">
                <a:latin typeface="+mj-lt"/>
              </a:rPr>
              <a:t>Initial</a:t>
            </a:r>
            <a:r>
              <a:rPr lang="tr-TR" sz="4400" b="1" i="0" u="none" strike="noStrike" baseline="0" dirty="0">
                <a:latin typeface="+mj-lt"/>
              </a:rPr>
              <a:t> </a:t>
            </a:r>
            <a:r>
              <a:rPr lang="tr-TR" sz="4400" b="1" i="0" u="none" strike="noStrike" baseline="0" dirty="0" err="1">
                <a:latin typeface="+mj-lt"/>
              </a:rPr>
              <a:t>state</a:t>
            </a:r>
            <a:endParaRPr lang="tr-TR" sz="4400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4400" b="1" i="0" u="none" strike="noStrike" baseline="0" dirty="0" err="1">
                <a:latin typeface="+mj-lt"/>
              </a:rPr>
              <a:t>Actions</a:t>
            </a:r>
            <a:endParaRPr lang="tr-TR" sz="4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4400" b="1" i="0" u="none" strike="noStrike" baseline="0" dirty="0" err="1">
                <a:latin typeface="+mj-lt"/>
              </a:rPr>
              <a:t>Transition</a:t>
            </a:r>
            <a:r>
              <a:rPr lang="tr-TR" sz="4400" b="1" i="0" u="none" strike="noStrike" baseline="0" dirty="0">
                <a:latin typeface="+mj-lt"/>
              </a:rPr>
              <a:t>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4400" b="1" i="0" u="none" strike="noStrike" baseline="0" dirty="0" err="1">
                <a:latin typeface="+mj-lt"/>
              </a:rPr>
              <a:t>Goal</a:t>
            </a:r>
            <a:r>
              <a:rPr lang="tr-TR" sz="4400" b="1" i="0" u="none" strike="noStrike" baseline="0" dirty="0">
                <a:latin typeface="+mj-lt"/>
              </a:rPr>
              <a:t> test</a:t>
            </a:r>
            <a:endParaRPr lang="tr-TR" sz="4400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4400" b="1" i="0" u="none" strike="noStrike" baseline="0" dirty="0" err="1">
                <a:latin typeface="+mj-lt"/>
              </a:rPr>
              <a:t>Path</a:t>
            </a:r>
            <a:r>
              <a:rPr lang="tr-TR" sz="4400" b="1" i="0" u="none" strike="noStrike" baseline="0" dirty="0">
                <a:latin typeface="+mj-lt"/>
              </a:rPr>
              <a:t> </a:t>
            </a:r>
            <a:r>
              <a:rPr lang="tr-TR" sz="4400" b="1" i="0" u="none" strike="noStrike" baseline="0" dirty="0" err="1">
                <a:latin typeface="+mj-lt"/>
              </a:rPr>
              <a:t>cost</a:t>
            </a:r>
            <a:endParaRPr lang="tr-TR" sz="4800" dirty="0">
              <a:latin typeface="+mj-lt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D975E98-4658-68A1-534E-00E5F8B6F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24" y="2709714"/>
            <a:ext cx="5954748" cy="291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0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14809</TotalTime>
  <Words>2231</Words>
  <Application>Microsoft Office PowerPoint</Application>
  <PresentationFormat>Özel</PresentationFormat>
  <Paragraphs>561</Paragraphs>
  <Slides>47</Slides>
  <Notes>20</Notes>
  <HiddenSlides>0</HiddenSlides>
  <MMClips>6</MMClips>
  <ScaleCrop>false</ScaleCrop>
  <HeadingPairs>
    <vt:vector size="6" baseType="variant">
      <vt:variant>
        <vt:lpstr>Kullanılan Yazı Tipleri</vt:lpstr>
      </vt:variant>
      <vt:variant>
        <vt:i4>15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47</vt:i4>
      </vt:variant>
    </vt:vector>
  </HeadingPairs>
  <TitlesOfParts>
    <vt:vector size="63" baseType="lpstr">
      <vt:lpstr>Wingdings 3</vt:lpstr>
      <vt:lpstr>Cambria Math</vt:lpstr>
      <vt:lpstr>erdana</vt:lpstr>
      <vt:lpstr>맑은 고딕</vt:lpstr>
      <vt:lpstr>Arial</vt:lpstr>
      <vt:lpstr>Calibri</vt:lpstr>
      <vt:lpstr>Times New Roman</vt:lpstr>
      <vt:lpstr>verdana</vt:lpstr>
      <vt:lpstr>Trebuchet MS</vt:lpstr>
      <vt:lpstr>Arial</vt:lpstr>
      <vt:lpstr>Noto Sans</vt:lpstr>
      <vt:lpstr>Calibri Light</vt:lpstr>
      <vt:lpstr>Times-Roman</vt:lpstr>
      <vt:lpstr>굴림체</vt:lpstr>
      <vt:lpstr>Wingdings</vt:lpstr>
      <vt:lpstr>Office 테마</vt:lpstr>
      <vt:lpstr>CENG401 MACHINE LEARNING  AND  ARTIFICIAL  INTELLIGENCE</vt:lpstr>
      <vt:lpstr>SOLVING PROBLEMS BY SEARCHING</vt:lpstr>
      <vt:lpstr>SOLVING PROBLEMS BY SEARCHING</vt:lpstr>
      <vt:lpstr>Search Problem</vt:lpstr>
      <vt:lpstr>Search Problem</vt:lpstr>
      <vt:lpstr>Search Problem</vt:lpstr>
      <vt:lpstr>Search Problem</vt:lpstr>
      <vt:lpstr>Formulating problems</vt:lpstr>
      <vt:lpstr>Example</vt:lpstr>
      <vt:lpstr>State Space Search Algorithms</vt:lpstr>
      <vt:lpstr>What’s in a State Space?</vt:lpstr>
      <vt:lpstr>State Space Sizes?</vt:lpstr>
      <vt:lpstr>State Space Graphs</vt:lpstr>
      <vt:lpstr>State Space Graphs</vt:lpstr>
      <vt:lpstr>Search Trees</vt:lpstr>
      <vt:lpstr>Search Trees</vt:lpstr>
      <vt:lpstr>State Space Graphs vs. Search Trees</vt:lpstr>
      <vt:lpstr>Depth-First Search</vt:lpstr>
      <vt:lpstr>Depth-First Search</vt:lpstr>
      <vt:lpstr>Depth-First Search</vt:lpstr>
      <vt:lpstr>Depth-First Search  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</vt:lpstr>
      <vt:lpstr>Breadth-First Search (BFS) Properties</vt:lpstr>
      <vt:lpstr>DFS vs BFS</vt:lpstr>
      <vt:lpstr>Quiz: DFS vs BFS</vt:lpstr>
      <vt:lpstr>Video of Demo Maze Water DFS/BFS (part 1)</vt:lpstr>
      <vt:lpstr>Video of Demo Maze Water DFS/BFS (part 2)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Video of Demo Maze with Deep/Shallow Water --- DFS, BFS, or UCS? (part 2)</vt:lpstr>
      <vt:lpstr>Video of Demo Maze with Deep/Shallow Water --- DFS, BFS, or UCS? (part 3)</vt:lpstr>
      <vt:lpstr>Search and Models</vt:lpstr>
      <vt:lpstr>Search Gone Wrong?</vt:lpstr>
      <vt:lpstr>Recap: Search</vt:lpstr>
      <vt:lpstr>Recap: Search</vt:lpstr>
      <vt:lpstr>End of the Week…  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monster</cp:lastModifiedBy>
  <cp:revision>133</cp:revision>
  <dcterms:created xsi:type="dcterms:W3CDTF">2010-02-01T08:03:16Z</dcterms:created>
  <dcterms:modified xsi:type="dcterms:W3CDTF">2022-11-07T08:23:28Z</dcterms:modified>
  <cp:category>www.slidemembers.com</cp:category>
</cp:coreProperties>
</file>